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61" r:id="rId3"/>
    <p:sldId id="257" r:id="rId4"/>
    <p:sldId id="258" r:id="rId5"/>
    <p:sldId id="260" r:id="rId6"/>
    <p:sldId id="262" r:id="rId7"/>
    <p:sldId id="263" r:id="rId8"/>
    <p:sldId id="259" r:id="rId9"/>
    <p:sldId id="265" r:id="rId10"/>
    <p:sldId id="269" r:id="rId11"/>
    <p:sldId id="266" r:id="rId12"/>
    <p:sldId id="264"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46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image1.jpeg>
</file>

<file path=ppt/media/image2.jpe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7DC4E21F-50C7-4848-BDE7-3BA9593163DB}"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8490567"/>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4" name="arrow.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F9FFAB-5406-4FC8-998E-B1D3BE826D73}"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3530060133"/>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260392"/>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4395465"/>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2004784399"/>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6125356"/>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034145"/>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2860581"/>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361299"/>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4272741233"/>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9FFAB-5406-4FC8-998E-B1D3BE826D73}"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C4E21F-50C7-4848-BDE7-3BA9593163DB}"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9976889"/>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F9FFAB-5406-4FC8-998E-B1D3BE826D73}"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193802926"/>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F9FFAB-5406-4FC8-998E-B1D3BE826D73}" type="datetimeFigureOut">
              <a:rPr lang="en-US" smtClean="0"/>
              <a:t>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C4E21F-50C7-4848-BDE7-3BA9593163DB}"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7613970"/>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F9FFAB-5406-4FC8-998E-B1D3BE826D73}" type="datetimeFigureOut">
              <a:rPr lang="en-US" smtClean="0"/>
              <a:t>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C4E21F-50C7-4848-BDE7-3BA9593163DB}"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7381875"/>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F9FFAB-5406-4FC8-998E-B1D3BE826D73}" type="datetimeFigureOut">
              <a:rPr lang="en-US" smtClean="0"/>
              <a:t>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1113669624"/>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F9FFAB-5406-4FC8-998E-B1D3BE826D73}"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C4E21F-50C7-4848-BDE7-3BA9593163DB}"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6006307"/>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F9FFAB-5406-4FC8-998E-B1D3BE826D73}"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C4E21F-50C7-4848-BDE7-3BA9593163DB}" type="slidenum">
              <a:rPr lang="en-US" smtClean="0"/>
              <a:t>‹#›</a:t>
            </a:fld>
            <a:endParaRPr lang="en-US"/>
          </a:p>
        </p:txBody>
      </p:sp>
    </p:spTree>
    <p:extLst>
      <p:ext uri="{BB962C8B-B14F-4D97-AF65-F5344CB8AC3E}">
        <p14:creationId xmlns:p14="http://schemas.microsoft.com/office/powerpoint/2010/main" val="2586039161"/>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1" name="arrow.wav"/>
          </p:stSnd>
        </p:sndAc>
      </p:transition>
    </mc:Choice>
    <mc:Fallback xmlns="">
      <p:transition spd="slow" advTm="2000">
        <p:wipe dir="r"/>
        <p:sndAc>
          <p:stSnd>
            <p:snd r:embed="rId3" name="arrow.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audio" Target="../media/audio1.wav"/><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CF9FFAB-5406-4FC8-998E-B1D3BE826D73}" type="datetimeFigureOut">
              <a:rPr lang="en-US" smtClean="0"/>
              <a:t>1/15/2023</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DC4E21F-50C7-4848-BDE7-3BA9593163DB}" type="slidenum">
              <a:rPr lang="en-US" smtClean="0"/>
              <a:t>‹#›</a:t>
            </a:fld>
            <a:endParaRPr lang="en-US"/>
          </a:p>
        </p:txBody>
      </p:sp>
    </p:spTree>
    <p:extLst>
      <p:ext uri="{BB962C8B-B14F-4D97-AF65-F5344CB8AC3E}">
        <p14:creationId xmlns:p14="http://schemas.microsoft.com/office/powerpoint/2010/main" val="281134945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mc:AlternateContent xmlns:mc="http://schemas.openxmlformats.org/markup-compatibility/2006" xmlns:p14="http://schemas.microsoft.com/office/powerpoint/2010/main">
    <mc:Choice Requires="p14">
      <p:transition spd="slow" p14:dur="2000" advTm="2000">
        <p:wipe dir="r"/>
        <p:sndAc>
          <p:stSnd>
            <p:snd r:embed="rId19" name="arrow.wav"/>
          </p:stSnd>
        </p:sndAc>
      </p:transition>
    </mc:Choice>
    <mc:Fallback xmlns="">
      <p:transition spd="slow" advTm="2000">
        <p:wipe dir="r"/>
        <p:sndAc>
          <p:stSnd>
            <p:snd r:embed="rId21" name="arrow.wav"/>
          </p:stSnd>
        </p:sndAc>
      </p:transition>
    </mc:Fallback>
  </mc:AlternateConten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audio" Target="../media/audio1.wav"/><Relationship Id="rId1" Type="http://schemas.openxmlformats.org/officeDocument/2006/relationships/slideLayout" Target="../slideLayouts/slideLayout8.xml"/><Relationship Id="rId6" Type="http://schemas.openxmlformats.org/officeDocument/2006/relationships/audio" Target="../media/audio1.wav"/><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347F2-300A-CA61-A4D2-BC98393C19CD}"/>
              </a:ext>
            </a:extLst>
          </p:cNvPr>
          <p:cNvSpPr>
            <a:spLocks noGrp="1"/>
          </p:cNvSpPr>
          <p:nvPr>
            <p:ph type="ctrTitle"/>
          </p:nvPr>
        </p:nvSpPr>
        <p:spPr/>
        <p:txBody>
          <a:bodyPr/>
          <a:lstStyle/>
          <a:p>
            <a:r>
              <a:rPr lang="en-US" dirty="0"/>
              <a:t>SENSOR STATION</a:t>
            </a:r>
          </a:p>
        </p:txBody>
      </p:sp>
      <p:sp>
        <p:nvSpPr>
          <p:cNvPr id="3" name="Subtitle 2">
            <a:extLst>
              <a:ext uri="{FF2B5EF4-FFF2-40B4-BE49-F238E27FC236}">
                <a16:creationId xmlns:a16="http://schemas.microsoft.com/office/drawing/2014/main" id="{B20AE1DD-3DF9-D8EC-947B-3D0FBF3934D7}"/>
              </a:ext>
            </a:extLst>
          </p:cNvPr>
          <p:cNvSpPr>
            <a:spLocks noGrp="1"/>
          </p:cNvSpPr>
          <p:nvPr>
            <p:ph type="subTitle" idx="1"/>
          </p:nvPr>
        </p:nvSpPr>
        <p:spPr/>
        <p:txBody>
          <a:bodyPr/>
          <a:lstStyle/>
          <a:p>
            <a:r>
              <a:rPr lang="en-US" dirty="0"/>
              <a:t>Shreenithi Madhavan</a:t>
            </a:r>
          </a:p>
          <a:p>
            <a:r>
              <a:rPr lang="en-US" dirty="0"/>
              <a:t>Shreshth Khosla</a:t>
            </a:r>
          </a:p>
          <a:p>
            <a:endParaRPr lang="en-US" dirty="0"/>
          </a:p>
        </p:txBody>
      </p:sp>
    </p:spTree>
    <p:extLst>
      <p:ext uri="{BB962C8B-B14F-4D97-AF65-F5344CB8AC3E}">
        <p14:creationId xmlns:p14="http://schemas.microsoft.com/office/powerpoint/2010/main" val="1724959160"/>
      </p:ext>
    </p:extLst>
  </p:cSld>
  <p:clrMapOvr>
    <a:masterClrMapping/>
  </p:clrMapOvr>
  <mc:AlternateContent xmlns:mc="http://schemas.openxmlformats.org/markup-compatibility/2006" xmlns:p14="http://schemas.microsoft.com/office/powerpoint/2010/main">
    <mc:Choice Requires="p14">
      <p:transition spd="slow" p14:dur="2000" advTm="2000">
        <p:wipe dir="r"/>
        <p:sndAc>
          <p:stSnd>
            <p:snd r:embed="rId2" name="arrow.wav"/>
          </p:stSnd>
        </p:sndAc>
      </p:transition>
    </mc:Choice>
    <mc:Fallback xmlns="">
      <p:transition spd="slow" advTm="2000">
        <p:wipe dir="r"/>
        <p:sndAc>
          <p:stSnd>
            <p:snd r:embed="rId3" name="arrow.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74541-A300-40AB-1A8D-A32C9BD151E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B59E3A42-0891-BA1A-504C-377E397489F7}"/>
              </a:ext>
            </a:extLst>
          </p:cNvPr>
          <p:cNvSpPr>
            <a:spLocks noGrp="1"/>
          </p:cNvSpPr>
          <p:nvPr>
            <p:ph idx="1"/>
          </p:nvPr>
        </p:nvSpPr>
        <p:spPr/>
        <p:txBody>
          <a:bodyPr>
            <a:normAutofit fontScale="92500" lnSpcReduction="10000"/>
          </a:bodyPr>
          <a:lstStyle/>
          <a:p>
            <a:pPr marL="457200" indent="-457200">
              <a:buFont typeface="+mj-lt"/>
              <a:buAutoNum type="arabicPeriod" startAt="5"/>
            </a:pPr>
            <a:r>
              <a:rPr lang="en-US" dirty="0"/>
              <a:t>Etching  - The PCB is etched using iron chloride to remove the unprotected copper.</a:t>
            </a:r>
          </a:p>
          <a:p>
            <a:pPr marL="457200" indent="-457200">
              <a:buFont typeface="+mj-lt"/>
              <a:buAutoNum type="arabicPeriod" startAt="5"/>
            </a:pPr>
            <a:r>
              <a:rPr lang="en-US" dirty="0"/>
              <a:t>Cleaning – It is then wiped with alcohol to get rid of unwanted residue.</a:t>
            </a:r>
          </a:p>
          <a:p>
            <a:pPr marL="457200" indent="-457200">
              <a:buFont typeface="+mj-lt"/>
              <a:buAutoNum type="arabicPeriod" startAt="5"/>
            </a:pPr>
            <a:r>
              <a:rPr lang="en-US" dirty="0"/>
              <a:t>Inspection – We checked the track’s connections to see if everything was etched properly.</a:t>
            </a:r>
          </a:p>
          <a:p>
            <a:pPr marL="457200" indent="-457200">
              <a:buFont typeface="+mj-lt"/>
              <a:buAutoNum type="arabicPeriod" startAt="5"/>
            </a:pPr>
            <a:r>
              <a:rPr lang="en-US" dirty="0"/>
              <a:t> Placing &amp; Soldering – We drilled holes for the through-hole components and the vias. Following this, we mounted the SMD components on the board. This board was then put in the oven to fix these components on the PCB. At last, we soldered the THT components.</a:t>
            </a:r>
          </a:p>
          <a:p>
            <a:endParaRPr lang="en-US" dirty="0"/>
          </a:p>
        </p:txBody>
      </p:sp>
    </p:spTree>
    <p:extLst>
      <p:ext uri="{BB962C8B-B14F-4D97-AF65-F5344CB8AC3E}">
        <p14:creationId xmlns:p14="http://schemas.microsoft.com/office/powerpoint/2010/main" val="3580050273"/>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500"/>
                                        <p:tgtEl>
                                          <p:spTgt spid="3">
                                            <p:txEl>
                                              <p:pRg st="0" end="0"/>
                                            </p:txEl>
                                          </p:spTgt>
                                        </p:tgtEl>
                                      </p:cBhvr>
                                    </p:animEffect>
                                  </p:childTnLst>
                                </p:cTn>
                              </p:par>
                            </p:childTnLst>
                          </p:cTn>
                        </p:par>
                        <p:par>
                          <p:cTn id="8" fill="hold">
                            <p:stCondLst>
                              <p:cond delay="1000"/>
                            </p:stCondLst>
                            <p:childTnLst>
                              <p:par>
                                <p:cTn id="9" presetID="6" presetClass="entr" presetSubtype="16" fill="hold" grpId="0"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circle(in)">
                                      <p:cBhvr>
                                        <p:cTn id="11" dur="500"/>
                                        <p:tgtEl>
                                          <p:spTgt spid="3">
                                            <p:txEl>
                                              <p:pRg st="1" end="1"/>
                                            </p:txEl>
                                          </p:spTgt>
                                        </p:tgtEl>
                                      </p:cBhvr>
                                    </p:animEffect>
                                  </p:childTnLst>
                                </p:cTn>
                              </p:par>
                            </p:childTnLst>
                          </p:cTn>
                        </p:par>
                        <p:par>
                          <p:cTn id="12" fill="hold">
                            <p:stCondLst>
                              <p:cond delay="2000"/>
                            </p:stCondLst>
                            <p:childTnLst>
                              <p:par>
                                <p:cTn id="13" presetID="6" presetClass="entr" presetSubtype="16" fill="hold" grpId="0"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circle(in)">
                                      <p:cBhvr>
                                        <p:cTn id="15" dur="500"/>
                                        <p:tgtEl>
                                          <p:spTgt spid="3">
                                            <p:txEl>
                                              <p:pRg st="2" end="2"/>
                                            </p:txEl>
                                          </p:spTgt>
                                        </p:tgtEl>
                                      </p:cBhvr>
                                    </p:animEffect>
                                  </p:childTnLst>
                                </p:cTn>
                              </p:par>
                            </p:childTnLst>
                          </p:cTn>
                        </p:par>
                        <p:par>
                          <p:cTn id="16" fill="hold">
                            <p:stCondLst>
                              <p:cond delay="3000"/>
                            </p:stCondLst>
                            <p:childTnLst>
                              <p:par>
                                <p:cTn id="17" presetID="6" presetClass="entr" presetSubtype="16" fill="hold" grpId="0" nodeType="after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circle(in)">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5BD56-81BC-403D-84C4-DC5E234AE46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8FAF21B-9790-694E-E811-EC0CAB5310AF}"/>
              </a:ext>
            </a:extLst>
          </p:cNvPr>
          <p:cNvSpPr>
            <a:spLocks noGrp="1"/>
          </p:cNvSpPr>
          <p:nvPr>
            <p:ph idx="1"/>
          </p:nvPr>
        </p:nvSpPr>
        <p:spPr/>
        <p:txBody>
          <a:bodyPr/>
          <a:lstStyle/>
          <a:p>
            <a:r>
              <a:rPr lang="en-US" dirty="0"/>
              <a:t>The ideal result after programming the code on Arduino IDE and uploading it to the microcontroller, the temperature (in degrees) and the percentage of the humidity in the environment are detected and displayed on the OLED panel. Although, the desired outcome was not achieved. </a:t>
            </a:r>
          </a:p>
        </p:txBody>
      </p:sp>
    </p:spTree>
    <p:extLst>
      <p:ext uri="{BB962C8B-B14F-4D97-AF65-F5344CB8AC3E}">
        <p14:creationId xmlns:p14="http://schemas.microsoft.com/office/powerpoint/2010/main" val="2354427720"/>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A50F-443E-D8C1-6366-399BF7FCE1DD}"/>
              </a:ext>
            </a:extLst>
          </p:cNvPr>
          <p:cNvSpPr>
            <a:spLocks noGrp="1"/>
          </p:cNvSpPr>
          <p:nvPr>
            <p:ph type="title"/>
          </p:nvPr>
        </p:nvSpPr>
        <p:spPr/>
        <p:txBody>
          <a:bodyPr/>
          <a:lstStyle/>
          <a:p>
            <a:r>
              <a:rPr lang="en-US" dirty="0"/>
              <a:t>FUTURE PROSPECTS</a:t>
            </a:r>
          </a:p>
        </p:txBody>
      </p:sp>
      <p:sp>
        <p:nvSpPr>
          <p:cNvPr id="3" name="Content Placeholder 2">
            <a:extLst>
              <a:ext uri="{FF2B5EF4-FFF2-40B4-BE49-F238E27FC236}">
                <a16:creationId xmlns:a16="http://schemas.microsoft.com/office/drawing/2014/main" id="{D8353B41-7998-31A5-29F4-418DCECC786A}"/>
              </a:ext>
            </a:extLst>
          </p:cNvPr>
          <p:cNvSpPr>
            <a:spLocks noGrp="1"/>
          </p:cNvSpPr>
          <p:nvPr>
            <p:ph idx="1"/>
          </p:nvPr>
        </p:nvSpPr>
        <p:spPr/>
        <p:txBody>
          <a:bodyPr/>
          <a:lstStyle/>
          <a:p>
            <a:pPr marL="0" indent="0">
              <a:buNone/>
            </a:pPr>
            <a:r>
              <a:rPr lang="en-US" dirty="0"/>
              <a:t>This sensor station could be further advanced to an IoT project. The measured values can directly be displayed to a device with Wi-Fi/Bluetooth enabled by programming the code accordingly. Keeping this in mind, we have also added extra GPIO’s for future expansion.</a:t>
            </a:r>
          </a:p>
        </p:txBody>
      </p:sp>
    </p:spTree>
    <p:extLst>
      <p:ext uri="{BB962C8B-B14F-4D97-AF65-F5344CB8AC3E}">
        <p14:creationId xmlns:p14="http://schemas.microsoft.com/office/powerpoint/2010/main" val="3990017920"/>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1F35FB-EF8D-4375-2FB7-5D8D9304BB03}"/>
              </a:ext>
            </a:extLst>
          </p:cNvPr>
          <p:cNvSpPr>
            <a:spLocks noGrp="1"/>
          </p:cNvSpPr>
          <p:nvPr>
            <p:ph type="ctrTitle"/>
          </p:nvPr>
        </p:nvSpPr>
        <p:spPr>
          <a:xfrm>
            <a:off x="2688165" y="1913467"/>
            <a:ext cx="6815669" cy="1515533"/>
          </a:xfrm>
        </p:spPr>
        <p:txBody>
          <a:bodyPr/>
          <a:lstStyle/>
          <a:p>
            <a:r>
              <a:rPr lang="en-US" dirty="0"/>
              <a:t>THANK YOU</a:t>
            </a:r>
          </a:p>
        </p:txBody>
      </p:sp>
    </p:spTree>
    <p:extLst>
      <p:ext uri="{BB962C8B-B14F-4D97-AF65-F5344CB8AC3E}">
        <p14:creationId xmlns:p14="http://schemas.microsoft.com/office/powerpoint/2010/main" val="3688880496"/>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F3E436-6775-FFD8-ECD4-80D917E211D0}"/>
              </a:ext>
            </a:extLst>
          </p:cNvPr>
          <p:cNvSpPr>
            <a:spLocks noGrp="1"/>
          </p:cNvSpPr>
          <p:nvPr>
            <p:ph idx="1"/>
          </p:nvPr>
        </p:nvSpPr>
        <p:spPr>
          <a:xfrm>
            <a:off x="1295401" y="2556932"/>
            <a:ext cx="10002714" cy="3659230"/>
          </a:xfrm>
        </p:spPr>
        <p:txBody>
          <a:bodyPr/>
          <a:lstStyle/>
          <a:p>
            <a:pPr marL="285750" indent="-285750">
              <a:buFont typeface="Arial" panose="020B0604020202020204" pitchFamily="34" charset="0"/>
              <a:buChar char="•"/>
            </a:pPr>
            <a:r>
              <a:rPr lang="en-US" dirty="0"/>
              <a:t> Our project aims to measure the data such as temperature and humidity from a sensor and display it through the OLED screen. This sensor station can be used by households to monitor the weather conditions before going out.</a:t>
            </a:r>
          </a:p>
          <a:p>
            <a:pPr marL="285750" indent="-285750">
              <a:buFont typeface="Arial" panose="020B0604020202020204" pitchFamily="34" charset="0"/>
              <a:buChar char="•"/>
            </a:pPr>
            <a:r>
              <a:rPr lang="en-US" dirty="0"/>
              <a:t>We are using the DHT 22 sensor that measures temperature and humidity from the surroundings.</a:t>
            </a:r>
          </a:p>
          <a:p>
            <a:pPr marL="285750" indent="-285750">
              <a:buFont typeface="Arial" panose="020B0604020202020204" pitchFamily="34" charset="0"/>
              <a:buChar char="•"/>
            </a:pPr>
            <a:r>
              <a:rPr lang="en-US" dirty="0"/>
              <a:t>ESP 32-WROOM-32D is the microcontroller used in this project.</a:t>
            </a:r>
          </a:p>
        </p:txBody>
      </p:sp>
      <p:sp>
        <p:nvSpPr>
          <p:cNvPr id="6" name="Title 1">
            <a:extLst>
              <a:ext uri="{FF2B5EF4-FFF2-40B4-BE49-F238E27FC236}">
                <a16:creationId xmlns:a16="http://schemas.microsoft.com/office/drawing/2014/main" id="{A7F22D5B-C074-DA81-817C-598ACCEB1E8D}"/>
              </a:ext>
            </a:extLst>
          </p:cNvPr>
          <p:cNvSpPr>
            <a:spLocks noGrp="1"/>
          </p:cNvSpPr>
          <p:nvPr>
            <p:ph type="title"/>
          </p:nvPr>
        </p:nvSpPr>
        <p:spPr>
          <a:xfrm>
            <a:off x="1295400" y="982663"/>
            <a:ext cx="9601200" cy="1303337"/>
          </a:xfrm>
        </p:spPr>
        <p:txBody>
          <a:bodyPr>
            <a:normAutofit/>
          </a:bodyPr>
          <a:lstStyle/>
          <a:p>
            <a:r>
              <a:rPr lang="en-ZA" dirty="0"/>
              <a:t>INTRODUCTION</a:t>
            </a:r>
          </a:p>
        </p:txBody>
      </p:sp>
    </p:spTree>
    <p:extLst>
      <p:ext uri="{BB962C8B-B14F-4D97-AF65-F5344CB8AC3E}">
        <p14:creationId xmlns:p14="http://schemas.microsoft.com/office/powerpoint/2010/main" val="2901458420"/>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1000"/>
                            </p:stCondLst>
                            <p:childTnLst>
                              <p:par>
                                <p:cTn id="9" presetID="1" presetClass="entr" presetSubtype="0" fill="hold" grpId="0" nodeType="afterEffect">
                                  <p:stCondLst>
                                    <p:cond delay="500"/>
                                  </p:stCondLst>
                                  <p:childTnLst>
                                    <p:set>
                                      <p:cBhvr>
                                        <p:cTn id="10" dur="1" fill="hold">
                                          <p:stCondLst>
                                            <p:cond delay="499"/>
                                          </p:stCondLst>
                                        </p:cTn>
                                        <p:tgtEl>
                                          <p:spTgt spid="3">
                                            <p:txEl>
                                              <p:pRg st="1" end="1"/>
                                            </p:txEl>
                                          </p:spTgt>
                                        </p:tgtEl>
                                        <p:attrNameLst>
                                          <p:attrName>style.visibility</p:attrName>
                                        </p:attrNameLst>
                                      </p:cBhvr>
                                      <p:to>
                                        <p:strVal val="visible"/>
                                      </p:to>
                                    </p:set>
                                  </p:childTnLst>
                                </p:cTn>
                              </p:par>
                            </p:childTnLst>
                          </p:cTn>
                        </p:par>
                        <p:par>
                          <p:cTn id="11" fill="hold">
                            <p:stCondLst>
                              <p:cond delay="2000"/>
                            </p:stCondLst>
                            <p:childTnLst>
                              <p:par>
                                <p:cTn id="12" presetID="1" presetClass="entr" presetSubtype="0" fill="hold" grpId="0" nodeType="afterEffect">
                                  <p:stCondLst>
                                    <p:cond delay="500"/>
                                  </p:stCondLst>
                                  <p:childTnLst>
                                    <p:set>
                                      <p:cBhvr>
                                        <p:cTn id="13" dur="1" fill="hold">
                                          <p:stCondLst>
                                            <p:cond delay="499"/>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C1E6E-49A8-E4B3-296A-73C28C598A9C}"/>
              </a:ext>
            </a:extLst>
          </p:cNvPr>
          <p:cNvSpPr>
            <a:spLocks noGrp="1"/>
          </p:cNvSpPr>
          <p:nvPr>
            <p:ph type="title"/>
          </p:nvPr>
        </p:nvSpPr>
        <p:spPr>
          <a:xfrm>
            <a:off x="1757637" y="829718"/>
            <a:ext cx="3993806" cy="1434179"/>
          </a:xfrm>
        </p:spPr>
        <p:txBody>
          <a:bodyPr/>
          <a:lstStyle/>
          <a:p>
            <a:r>
              <a:rPr lang="en-US" dirty="0"/>
              <a:t>Applications</a:t>
            </a:r>
          </a:p>
        </p:txBody>
      </p:sp>
      <p:sp>
        <p:nvSpPr>
          <p:cNvPr id="4" name="Text Placeholder 3">
            <a:extLst>
              <a:ext uri="{FF2B5EF4-FFF2-40B4-BE49-F238E27FC236}">
                <a16:creationId xmlns:a16="http://schemas.microsoft.com/office/drawing/2014/main" id="{BF13B05A-AA7B-B9EF-D512-39729F88122C}"/>
              </a:ext>
            </a:extLst>
          </p:cNvPr>
          <p:cNvSpPr>
            <a:spLocks noGrp="1"/>
          </p:cNvSpPr>
          <p:nvPr>
            <p:ph type="body" sz="half" idx="2"/>
          </p:nvPr>
        </p:nvSpPr>
        <p:spPr>
          <a:xfrm>
            <a:off x="723968" y="3031065"/>
            <a:ext cx="5769598" cy="2799892"/>
          </a:xfrm>
        </p:spPr>
        <p:txBody>
          <a:bodyPr>
            <a:normAutofit/>
          </a:bodyPr>
          <a:lstStyle/>
          <a:p>
            <a:r>
              <a:rPr lang="en-US" dirty="0"/>
              <a:t>AVIATION</a:t>
            </a:r>
          </a:p>
          <a:p>
            <a:pPr marL="0" indent="0">
              <a:buNone/>
            </a:pPr>
            <a:r>
              <a:rPr lang="en-US" dirty="0"/>
              <a:t>  Before flight take-off, weather checks are done to ensure safety.</a:t>
            </a:r>
          </a:p>
          <a:p>
            <a:r>
              <a:rPr lang="en-US" dirty="0"/>
              <a:t>HOUSEHOLD DEVICE</a:t>
            </a:r>
          </a:p>
          <a:p>
            <a:pPr marL="0" indent="0">
              <a:buNone/>
            </a:pPr>
            <a:r>
              <a:rPr lang="en-US" dirty="0"/>
              <a:t>  Before going out, people check the temperature to dress appropriately or carry an umbrella.</a:t>
            </a:r>
          </a:p>
          <a:p>
            <a:r>
              <a:rPr lang="en-US" dirty="0"/>
              <a:t>AGRICULTURE</a:t>
            </a:r>
          </a:p>
          <a:p>
            <a:pPr marL="0" indent="0">
              <a:buNone/>
            </a:pPr>
            <a:r>
              <a:rPr lang="en-US" sz="1600" dirty="0"/>
              <a:t>It is useful for the farmers to be aware of dry and wet conditions to plant vegetation accordingly</a:t>
            </a:r>
          </a:p>
          <a:p>
            <a:endParaRPr lang="en-US" dirty="0"/>
          </a:p>
        </p:txBody>
      </p:sp>
      <p:pic>
        <p:nvPicPr>
          <p:cNvPr id="3" name="Picture 2">
            <a:extLst>
              <a:ext uri="{FF2B5EF4-FFF2-40B4-BE49-F238E27FC236}">
                <a16:creationId xmlns:a16="http://schemas.microsoft.com/office/drawing/2014/main" id="{5BD0CBF9-420B-2ACF-7C44-F0D63A91890B}"/>
              </a:ext>
            </a:extLst>
          </p:cNvPr>
          <p:cNvPicPr>
            <a:picLocks noChangeAspect="1"/>
          </p:cNvPicPr>
          <p:nvPr/>
        </p:nvPicPr>
        <p:blipFill>
          <a:blip r:embed="rId3"/>
          <a:stretch>
            <a:fillRect/>
          </a:stretch>
        </p:blipFill>
        <p:spPr>
          <a:xfrm>
            <a:off x="7557290" y="1859889"/>
            <a:ext cx="2146609" cy="783736"/>
          </a:xfrm>
          <a:prstGeom prst="rect">
            <a:avLst/>
          </a:prstGeom>
        </p:spPr>
      </p:pic>
      <p:pic>
        <p:nvPicPr>
          <p:cNvPr id="1026" name="Picture 2" descr="The Best Home Weather Stations of 2023 - Tested by Bob Vila">
            <a:extLst>
              <a:ext uri="{FF2B5EF4-FFF2-40B4-BE49-F238E27FC236}">
                <a16:creationId xmlns:a16="http://schemas.microsoft.com/office/drawing/2014/main" id="{F8F0DA07-4C27-510E-9953-EFA2083F94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276" t="18303" r="8721" b="23502"/>
          <a:stretch/>
        </p:blipFill>
        <p:spPr bwMode="auto">
          <a:xfrm>
            <a:off x="7808959" y="3031065"/>
            <a:ext cx="1643270" cy="11805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utomatic Weather Station">
            <a:extLst>
              <a:ext uri="{FF2B5EF4-FFF2-40B4-BE49-F238E27FC236}">
                <a16:creationId xmlns:a16="http://schemas.microsoft.com/office/drawing/2014/main" id="{56C549CC-B82F-1C8A-B134-F3A2C714B95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144" t="19658" r="11144" b="15574"/>
          <a:stretch/>
        </p:blipFill>
        <p:spPr bwMode="auto">
          <a:xfrm>
            <a:off x="7557290" y="4599064"/>
            <a:ext cx="2146609" cy="10734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8840670"/>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6"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50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2000"/>
                            </p:stCondLst>
                            <p:childTnLst>
                              <p:par>
                                <p:cTn id="13" presetID="10" presetClass="entr" presetSubtype="0" fill="hold" grpId="0" nodeType="afterEffect">
                                  <p:stCondLst>
                                    <p:cond delay="50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3000"/>
                            </p:stCondLst>
                            <p:childTnLst>
                              <p:par>
                                <p:cTn id="17" presetID="10" presetClass="entr" presetSubtype="0" fill="hold" grpId="0" nodeType="afterEffect">
                                  <p:stCondLst>
                                    <p:cond delay="50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4000"/>
                            </p:stCondLst>
                            <p:childTnLst>
                              <p:par>
                                <p:cTn id="21" presetID="10" presetClass="entr" presetSubtype="0" fill="hold" grpId="0" nodeType="afterEffect">
                                  <p:stCondLst>
                                    <p:cond delay="50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par>
                          <p:cTn id="24" fill="hold">
                            <p:stCondLst>
                              <p:cond delay="5000"/>
                            </p:stCondLst>
                            <p:childTnLst>
                              <p:par>
                                <p:cTn id="25" presetID="10" presetClass="entr" presetSubtype="0" fill="hold" grpId="0" nodeType="afterEffect">
                                  <p:stCondLst>
                                    <p:cond delay="50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par>
                          <p:cTn id="28" fill="hold">
                            <p:stCondLst>
                              <p:cond delay="6000"/>
                            </p:stCondLst>
                            <p:childTnLst>
                              <p:par>
                                <p:cTn id="29" presetID="1" presetClass="entr" presetSubtype="0" fill="hold" nodeType="afterEffect">
                                  <p:stCondLst>
                                    <p:cond delay="500"/>
                                  </p:stCondLst>
                                  <p:childTnLst>
                                    <p:set>
                                      <p:cBhvr>
                                        <p:cTn id="30" dur="1" fill="hold">
                                          <p:stCondLst>
                                            <p:cond delay="499"/>
                                          </p:stCondLst>
                                        </p:cTn>
                                        <p:tgtEl>
                                          <p:spTgt spid="3"/>
                                        </p:tgtEl>
                                        <p:attrNameLst>
                                          <p:attrName>style.visibility</p:attrName>
                                        </p:attrNameLst>
                                      </p:cBhvr>
                                      <p:to>
                                        <p:strVal val="visible"/>
                                      </p:to>
                                    </p:set>
                                  </p:childTnLst>
                                </p:cTn>
                              </p:par>
                            </p:childTnLst>
                          </p:cTn>
                        </p:par>
                        <p:par>
                          <p:cTn id="31" fill="hold">
                            <p:stCondLst>
                              <p:cond delay="7000"/>
                            </p:stCondLst>
                            <p:childTnLst>
                              <p:par>
                                <p:cTn id="32" presetID="1" presetClass="entr" presetSubtype="0" fill="hold" nodeType="afterEffect">
                                  <p:stCondLst>
                                    <p:cond delay="500"/>
                                  </p:stCondLst>
                                  <p:childTnLst>
                                    <p:set>
                                      <p:cBhvr>
                                        <p:cTn id="33" dur="1" fill="hold">
                                          <p:stCondLst>
                                            <p:cond delay="499"/>
                                          </p:stCondLst>
                                        </p:cTn>
                                        <p:tgtEl>
                                          <p:spTgt spid="1026"/>
                                        </p:tgtEl>
                                        <p:attrNameLst>
                                          <p:attrName>style.visibility</p:attrName>
                                        </p:attrNameLst>
                                      </p:cBhvr>
                                      <p:to>
                                        <p:strVal val="visible"/>
                                      </p:to>
                                    </p:set>
                                  </p:childTnLst>
                                </p:cTn>
                              </p:par>
                            </p:childTnLst>
                          </p:cTn>
                        </p:par>
                        <p:par>
                          <p:cTn id="34" fill="hold">
                            <p:stCondLst>
                              <p:cond delay="8000"/>
                            </p:stCondLst>
                            <p:childTnLst>
                              <p:par>
                                <p:cTn id="35" presetID="1" presetClass="entr" presetSubtype="0" fill="hold" nodeType="afterEffect">
                                  <p:stCondLst>
                                    <p:cond delay="500"/>
                                  </p:stCondLst>
                                  <p:childTnLst>
                                    <p:set>
                                      <p:cBhvr>
                                        <p:cTn id="36" dur="1" fill="hold">
                                          <p:stCondLst>
                                            <p:cond delay="499"/>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878139-7FAA-57E0-AA86-E98B1594AB0D}"/>
              </a:ext>
            </a:extLst>
          </p:cNvPr>
          <p:cNvPicPr>
            <a:picLocks noChangeAspect="1"/>
          </p:cNvPicPr>
          <p:nvPr/>
        </p:nvPicPr>
        <p:blipFill>
          <a:blip r:embed="rId3"/>
          <a:stretch>
            <a:fillRect/>
          </a:stretch>
        </p:blipFill>
        <p:spPr>
          <a:xfrm>
            <a:off x="480391" y="447261"/>
            <a:ext cx="11231217" cy="5936974"/>
          </a:xfrm>
          <a:prstGeom prst="rect">
            <a:avLst/>
          </a:prstGeom>
        </p:spPr>
      </p:pic>
      <p:sp>
        <p:nvSpPr>
          <p:cNvPr id="5" name="Rectangle: Rounded Corners 4">
            <a:extLst>
              <a:ext uri="{FF2B5EF4-FFF2-40B4-BE49-F238E27FC236}">
                <a16:creationId xmlns:a16="http://schemas.microsoft.com/office/drawing/2014/main" id="{DE215AB1-5AD0-332A-F94E-01B92C251526}"/>
              </a:ext>
            </a:extLst>
          </p:cNvPr>
          <p:cNvSpPr/>
          <p:nvPr/>
        </p:nvSpPr>
        <p:spPr>
          <a:xfrm>
            <a:off x="7315200" y="909095"/>
            <a:ext cx="1099930" cy="5433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FTDI Module</a:t>
            </a:r>
          </a:p>
        </p:txBody>
      </p:sp>
      <p:sp>
        <p:nvSpPr>
          <p:cNvPr id="6" name="Rectangle: Rounded Corners 5">
            <a:extLst>
              <a:ext uri="{FF2B5EF4-FFF2-40B4-BE49-F238E27FC236}">
                <a16:creationId xmlns:a16="http://schemas.microsoft.com/office/drawing/2014/main" id="{701F1E37-26D3-311C-BB8D-4EA94FB048AB}"/>
              </a:ext>
            </a:extLst>
          </p:cNvPr>
          <p:cNvSpPr/>
          <p:nvPr/>
        </p:nvSpPr>
        <p:spPr>
          <a:xfrm>
            <a:off x="9074425" y="1951848"/>
            <a:ext cx="1172818" cy="5565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OLED Display</a:t>
            </a:r>
          </a:p>
        </p:txBody>
      </p:sp>
      <p:sp>
        <p:nvSpPr>
          <p:cNvPr id="7" name="Rectangle: Rounded Corners 6">
            <a:extLst>
              <a:ext uri="{FF2B5EF4-FFF2-40B4-BE49-F238E27FC236}">
                <a16:creationId xmlns:a16="http://schemas.microsoft.com/office/drawing/2014/main" id="{09C71576-368D-66C7-D9B4-0ED1E847DA97}"/>
              </a:ext>
            </a:extLst>
          </p:cNvPr>
          <p:cNvSpPr/>
          <p:nvPr/>
        </p:nvSpPr>
        <p:spPr>
          <a:xfrm>
            <a:off x="8342242" y="3044687"/>
            <a:ext cx="1464367" cy="5565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Pushbuttons</a:t>
            </a:r>
          </a:p>
        </p:txBody>
      </p:sp>
      <p:sp>
        <p:nvSpPr>
          <p:cNvPr id="8" name="Rectangle: Rounded Corners 7">
            <a:extLst>
              <a:ext uri="{FF2B5EF4-FFF2-40B4-BE49-F238E27FC236}">
                <a16:creationId xmlns:a16="http://schemas.microsoft.com/office/drawing/2014/main" id="{C35D35BB-BA50-7258-A9BC-03617E6FDAB6}"/>
              </a:ext>
            </a:extLst>
          </p:cNvPr>
          <p:cNvSpPr/>
          <p:nvPr/>
        </p:nvSpPr>
        <p:spPr>
          <a:xfrm>
            <a:off x="874645" y="2266123"/>
            <a:ext cx="1172818" cy="5565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DHT22 Sensor</a:t>
            </a:r>
          </a:p>
        </p:txBody>
      </p:sp>
      <p:sp>
        <p:nvSpPr>
          <p:cNvPr id="9" name="Rectangle: Rounded Corners 8">
            <a:extLst>
              <a:ext uri="{FF2B5EF4-FFF2-40B4-BE49-F238E27FC236}">
                <a16:creationId xmlns:a16="http://schemas.microsoft.com/office/drawing/2014/main" id="{7F0BA372-5CE1-9D42-849C-FAF46FB51F80}"/>
              </a:ext>
            </a:extLst>
          </p:cNvPr>
          <p:cNvSpPr/>
          <p:nvPr/>
        </p:nvSpPr>
        <p:spPr>
          <a:xfrm>
            <a:off x="2645695" y="3094796"/>
            <a:ext cx="1636645" cy="8116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ESP32- </a:t>
            </a:r>
            <a:r>
              <a:rPr lang="en-US" dirty="0" err="1"/>
              <a:t>wroom</a:t>
            </a:r>
            <a:r>
              <a:rPr lang="en-US" dirty="0"/>
              <a:t>- 32D chip</a:t>
            </a:r>
          </a:p>
        </p:txBody>
      </p:sp>
      <p:sp>
        <p:nvSpPr>
          <p:cNvPr id="10" name="Rectangle: Rounded Corners 9">
            <a:extLst>
              <a:ext uri="{FF2B5EF4-FFF2-40B4-BE49-F238E27FC236}">
                <a16:creationId xmlns:a16="http://schemas.microsoft.com/office/drawing/2014/main" id="{7E3D88CE-5955-3A91-DAE6-AB717491E605}"/>
              </a:ext>
            </a:extLst>
          </p:cNvPr>
          <p:cNvSpPr/>
          <p:nvPr/>
        </p:nvSpPr>
        <p:spPr>
          <a:xfrm>
            <a:off x="642732" y="3896553"/>
            <a:ext cx="1636645" cy="8116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Voltage regulator AMS3117</a:t>
            </a:r>
          </a:p>
        </p:txBody>
      </p:sp>
      <p:sp>
        <p:nvSpPr>
          <p:cNvPr id="11" name="Rectangle: Rounded Corners 10">
            <a:extLst>
              <a:ext uri="{FF2B5EF4-FFF2-40B4-BE49-F238E27FC236}">
                <a16:creationId xmlns:a16="http://schemas.microsoft.com/office/drawing/2014/main" id="{64F6C3DA-267E-8383-077A-56B14E51FC7A}"/>
              </a:ext>
            </a:extLst>
          </p:cNvPr>
          <p:cNvSpPr/>
          <p:nvPr/>
        </p:nvSpPr>
        <p:spPr>
          <a:xfrm>
            <a:off x="4926498" y="5312798"/>
            <a:ext cx="1305338" cy="699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Battery connector</a:t>
            </a:r>
          </a:p>
        </p:txBody>
      </p:sp>
      <p:sp>
        <p:nvSpPr>
          <p:cNvPr id="12" name="Rectangle: Rounded Corners 11">
            <a:extLst>
              <a:ext uri="{FF2B5EF4-FFF2-40B4-BE49-F238E27FC236}">
                <a16:creationId xmlns:a16="http://schemas.microsoft.com/office/drawing/2014/main" id="{2A99A13B-DBA7-FC27-CD0F-C4204F79AB40}"/>
              </a:ext>
            </a:extLst>
          </p:cNvPr>
          <p:cNvSpPr/>
          <p:nvPr/>
        </p:nvSpPr>
        <p:spPr>
          <a:xfrm>
            <a:off x="10236840" y="3710110"/>
            <a:ext cx="1550506" cy="7918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3.7 V Li-ion battery</a:t>
            </a:r>
          </a:p>
        </p:txBody>
      </p:sp>
      <p:sp>
        <p:nvSpPr>
          <p:cNvPr id="13" name="Rectangle: Rounded Corners 12">
            <a:extLst>
              <a:ext uri="{FF2B5EF4-FFF2-40B4-BE49-F238E27FC236}">
                <a16:creationId xmlns:a16="http://schemas.microsoft.com/office/drawing/2014/main" id="{4FA8B036-E2C1-D3ED-CEDA-85620F66E9B7}"/>
              </a:ext>
            </a:extLst>
          </p:cNvPr>
          <p:cNvSpPr/>
          <p:nvPr/>
        </p:nvSpPr>
        <p:spPr>
          <a:xfrm>
            <a:off x="8753060" y="3834350"/>
            <a:ext cx="1099929" cy="5433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Mini-USB port</a:t>
            </a:r>
          </a:p>
        </p:txBody>
      </p:sp>
      <p:sp>
        <p:nvSpPr>
          <p:cNvPr id="14" name="Rectangle: Rounded Corners 13">
            <a:extLst>
              <a:ext uri="{FF2B5EF4-FFF2-40B4-BE49-F238E27FC236}">
                <a16:creationId xmlns:a16="http://schemas.microsoft.com/office/drawing/2014/main" id="{436B8034-11CB-B815-431D-B8F58BB6E7E4}"/>
              </a:ext>
            </a:extLst>
          </p:cNvPr>
          <p:cNvSpPr/>
          <p:nvPr/>
        </p:nvSpPr>
        <p:spPr>
          <a:xfrm>
            <a:off x="6614488" y="4892868"/>
            <a:ext cx="1729411" cy="6990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Battery management MCP73831</a:t>
            </a:r>
          </a:p>
        </p:txBody>
      </p:sp>
      <p:sp>
        <p:nvSpPr>
          <p:cNvPr id="15" name="Arrow: Right 14">
            <a:extLst>
              <a:ext uri="{FF2B5EF4-FFF2-40B4-BE49-F238E27FC236}">
                <a16:creationId xmlns:a16="http://schemas.microsoft.com/office/drawing/2014/main" id="{D8509FCE-3177-6063-5F0F-5576EAD5EF35}"/>
              </a:ext>
            </a:extLst>
          </p:cNvPr>
          <p:cNvSpPr/>
          <p:nvPr/>
        </p:nvSpPr>
        <p:spPr>
          <a:xfrm>
            <a:off x="2061840" y="2266123"/>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Left 15">
            <a:extLst>
              <a:ext uri="{FF2B5EF4-FFF2-40B4-BE49-F238E27FC236}">
                <a16:creationId xmlns:a16="http://schemas.microsoft.com/office/drawing/2014/main" id="{CDDAB432-ADF4-4F88-5AFA-D2F5B8C0719D}"/>
              </a:ext>
            </a:extLst>
          </p:cNvPr>
          <p:cNvSpPr/>
          <p:nvPr/>
        </p:nvSpPr>
        <p:spPr>
          <a:xfrm>
            <a:off x="6732104" y="1021081"/>
            <a:ext cx="583096" cy="31738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Left 16">
            <a:extLst>
              <a:ext uri="{FF2B5EF4-FFF2-40B4-BE49-F238E27FC236}">
                <a16:creationId xmlns:a16="http://schemas.microsoft.com/office/drawing/2014/main" id="{B21CA195-2941-DC2D-5FB2-236CC08EBC69}"/>
              </a:ext>
            </a:extLst>
          </p:cNvPr>
          <p:cNvSpPr/>
          <p:nvPr/>
        </p:nvSpPr>
        <p:spPr>
          <a:xfrm>
            <a:off x="8229599" y="2070156"/>
            <a:ext cx="844825" cy="34008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Left 17">
            <a:extLst>
              <a:ext uri="{FF2B5EF4-FFF2-40B4-BE49-F238E27FC236}">
                <a16:creationId xmlns:a16="http://schemas.microsoft.com/office/drawing/2014/main" id="{4ED34DA6-99A4-72FC-1CB6-581CE3DB4DD4}"/>
              </a:ext>
            </a:extLst>
          </p:cNvPr>
          <p:cNvSpPr/>
          <p:nvPr/>
        </p:nvSpPr>
        <p:spPr>
          <a:xfrm>
            <a:off x="7759146" y="3164287"/>
            <a:ext cx="583096" cy="31738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Left 18">
            <a:extLst>
              <a:ext uri="{FF2B5EF4-FFF2-40B4-BE49-F238E27FC236}">
                <a16:creationId xmlns:a16="http://schemas.microsoft.com/office/drawing/2014/main" id="{6EBA41CD-5E31-CEEA-0C44-7FD4FF0AF7F7}"/>
              </a:ext>
            </a:extLst>
          </p:cNvPr>
          <p:cNvSpPr/>
          <p:nvPr/>
        </p:nvSpPr>
        <p:spPr>
          <a:xfrm>
            <a:off x="7898292" y="3978831"/>
            <a:ext cx="854768" cy="27958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ED6FDD47-1F7A-C42E-BDB1-CF2996F02968}"/>
              </a:ext>
            </a:extLst>
          </p:cNvPr>
          <p:cNvSpPr/>
          <p:nvPr/>
        </p:nvSpPr>
        <p:spPr>
          <a:xfrm>
            <a:off x="2299254" y="4027236"/>
            <a:ext cx="107011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Bent-Up 20">
            <a:extLst>
              <a:ext uri="{FF2B5EF4-FFF2-40B4-BE49-F238E27FC236}">
                <a16:creationId xmlns:a16="http://schemas.microsoft.com/office/drawing/2014/main" id="{855BDF46-2EDE-1AA9-25BC-FBAAEA1C9861}"/>
              </a:ext>
            </a:extLst>
          </p:cNvPr>
          <p:cNvSpPr/>
          <p:nvPr/>
        </p:nvSpPr>
        <p:spPr>
          <a:xfrm>
            <a:off x="4273829" y="3210505"/>
            <a:ext cx="1305338" cy="390774"/>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Up 21">
            <a:extLst>
              <a:ext uri="{FF2B5EF4-FFF2-40B4-BE49-F238E27FC236}">
                <a16:creationId xmlns:a16="http://schemas.microsoft.com/office/drawing/2014/main" id="{91C5633A-16CB-C8D9-AEDF-2CBAD4911FE6}"/>
              </a:ext>
            </a:extLst>
          </p:cNvPr>
          <p:cNvSpPr/>
          <p:nvPr/>
        </p:nvSpPr>
        <p:spPr>
          <a:xfrm>
            <a:off x="5336851" y="4390942"/>
            <a:ext cx="484632" cy="69905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Bent 24">
            <a:extLst>
              <a:ext uri="{FF2B5EF4-FFF2-40B4-BE49-F238E27FC236}">
                <a16:creationId xmlns:a16="http://schemas.microsoft.com/office/drawing/2014/main" id="{815CBE63-0251-24AC-2E5F-5297579A36F8}"/>
              </a:ext>
            </a:extLst>
          </p:cNvPr>
          <p:cNvSpPr/>
          <p:nvPr/>
        </p:nvSpPr>
        <p:spPr>
          <a:xfrm rot="16200000">
            <a:off x="6141734" y="4241294"/>
            <a:ext cx="691600" cy="81381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Arrow: Bent 25">
            <a:extLst>
              <a:ext uri="{FF2B5EF4-FFF2-40B4-BE49-F238E27FC236}">
                <a16:creationId xmlns:a16="http://schemas.microsoft.com/office/drawing/2014/main" id="{C3555C13-5ABE-E5DF-4B22-1A59E343F399}"/>
              </a:ext>
            </a:extLst>
          </p:cNvPr>
          <p:cNvSpPr/>
          <p:nvPr/>
        </p:nvSpPr>
        <p:spPr>
          <a:xfrm rot="10800000">
            <a:off x="10156091" y="4448888"/>
            <a:ext cx="932205" cy="93765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01098735"/>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4"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1000"/>
                            </p:stCondLst>
                            <p:childTnLst>
                              <p:par>
                                <p:cTn id="9" presetID="10" presetClass="entr" presetSubtype="0" fill="hold" grpId="0" nodeType="afterEffect">
                                  <p:stCondLst>
                                    <p:cond delay="50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2000"/>
                            </p:stCondLst>
                            <p:childTnLst>
                              <p:par>
                                <p:cTn id="13" presetID="2" presetClass="entr" presetSubtype="4" fill="hold" grpId="0" nodeType="after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par>
                          <p:cTn id="17" fill="hold">
                            <p:stCondLst>
                              <p:cond delay="3000"/>
                            </p:stCondLst>
                            <p:childTnLst>
                              <p:par>
                                <p:cTn id="18" presetID="10" presetClass="entr" presetSubtype="0" fill="hold" grpId="0" nodeType="afterEffect">
                                  <p:stCondLst>
                                    <p:cond delay="50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4000"/>
                            </p:stCondLst>
                            <p:childTnLst>
                              <p:par>
                                <p:cTn id="22" presetID="10" presetClass="entr" presetSubtype="0" fill="hold" grpId="0" nodeType="afterEffect">
                                  <p:stCondLst>
                                    <p:cond delay="5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par>
                          <p:cTn id="25" fill="hold">
                            <p:stCondLst>
                              <p:cond delay="5000"/>
                            </p:stCondLst>
                            <p:childTnLst>
                              <p:par>
                                <p:cTn id="26" presetID="10" presetClass="entr" presetSubtype="0" fill="hold" grpId="0" nodeType="afterEffect">
                                  <p:stCondLst>
                                    <p:cond delay="50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250"/>
                                        <p:tgtEl>
                                          <p:spTgt spid="5"/>
                                        </p:tgtEl>
                                      </p:cBhvr>
                                    </p:animEffect>
                                  </p:childTnLst>
                                </p:cTn>
                              </p:par>
                            </p:childTnLst>
                          </p:cTn>
                        </p:par>
                        <p:par>
                          <p:cTn id="29" fill="hold">
                            <p:stCondLst>
                              <p:cond delay="5750"/>
                            </p:stCondLst>
                            <p:childTnLst>
                              <p:par>
                                <p:cTn id="30" presetID="10" presetClass="entr" presetSubtype="0" fill="hold" grpId="0" nodeType="afterEffect">
                                  <p:stCondLst>
                                    <p:cond delay="5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6750"/>
                            </p:stCondLst>
                            <p:childTnLst>
                              <p:par>
                                <p:cTn id="34" presetID="10" presetClass="entr" presetSubtype="0" fill="hold" grpId="0" nodeType="afterEffect">
                                  <p:stCondLst>
                                    <p:cond delay="50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par>
                          <p:cTn id="37" fill="hold">
                            <p:stCondLst>
                              <p:cond delay="7750"/>
                            </p:stCondLst>
                            <p:childTnLst>
                              <p:par>
                                <p:cTn id="38" presetID="10" presetClass="entr" presetSubtype="0" fill="hold" grpId="0" nodeType="afterEffect">
                                  <p:stCondLst>
                                    <p:cond delay="5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par>
                          <p:cTn id="41" fill="hold">
                            <p:stCondLst>
                              <p:cond delay="8750"/>
                            </p:stCondLst>
                            <p:childTnLst>
                              <p:par>
                                <p:cTn id="42" presetID="10" presetClass="entr" presetSubtype="0" fill="hold" grpId="0" nodeType="afterEffect">
                                  <p:stCondLst>
                                    <p:cond delay="50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831A65-C804-05FB-85E7-598BF259EC08}"/>
              </a:ext>
            </a:extLst>
          </p:cNvPr>
          <p:cNvSpPr>
            <a:spLocks noGrp="1"/>
          </p:cNvSpPr>
          <p:nvPr>
            <p:ph type="title"/>
          </p:nvPr>
        </p:nvSpPr>
        <p:spPr/>
        <p:txBody>
          <a:bodyPr/>
          <a:lstStyle/>
          <a:p>
            <a:r>
              <a:rPr lang="en-US" dirty="0"/>
              <a:t>MAIN COMPONENTS</a:t>
            </a:r>
          </a:p>
        </p:txBody>
      </p:sp>
      <p:sp>
        <p:nvSpPr>
          <p:cNvPr id="5" name="Content Placeholder 4">
            <a:extLst>
              <a:ext uri="{FF2B5EF4-FFF2-40B4-BE49-F238E27FC236}">
                <a16:creationId xmlns:a16="http://schemas.microsoft.com/office/drawing/2014/main" id="{AC567383-426F-545B-9B7A-C9F554B324BB}"/>
              </a:ext>
            </a:extLst>
          </p:cNvPr>
          <p:cNvSpPr>
            <a:spLocks noGrp="1"/>
          </p:cNvSpPr>
          <p:nvPr>
            <p:ph sz="half" idx="1"/>
          </p:nvPr>
        </p:nvSpPr>
        <p:spPr/>
        <p:txBody>
          <a:bodyPr/>
          <a:lstStyle/>
          <a:p>
            <a:pPr marL="342900" marR="0" lvl="0" indent="-342900">
              <a:lnSpc>
                <a:spcPct val="106000"/>
              </a:lnSpc>
              <a:spcBef>
                <a:spcPts val="0"/>
              </a:spcBef>
              <a:spcAft>
                <a:spcPts val="800"/>
              </a:spcAft>
              <a:buFont typeface="Symbol" panose="05050102010706020507" pitchFamily="18" charset="2"/>
              <a:buChar char=""/>
            </a:pPr>
            <a:r>
              <a:rPr lang="de-DE" sz="1800" b="1" dirty="0">
                <a:effectLst/>
                <a:latin typeface="Times New Roman" panose="02020603050405020304" pitchFamily="18" charset="0"/>
                <a:ea typeface="Times New Roman" panose="02020603050405020304" pitchFamily="18" charset="0"/>
              </a:rPr>
              <a:t>DHT22 Sensor</a:t>
            </a:r>
            <a:endParaRPr lang="en-US" sz="1800" dirty="0">
              <a:effectLst/>
              <a:latin typeface="Times New Roman" panose="02020603050405020304" pitchFamily="18" charset="0"/>
              <a:ea typeface="Times New Roman" panose="02020603050405020304" pitchFamily="18" charset="0"/>
            </a:endParaRPr>
          </a:p>
          <a:p>
            <a:pPr marL="0" marR="0" indent="0">
              <a:lnSpc>
                <a:spcPct val="115000"/>
              </a:lnSpc>
              <a:spcBef>
                <a:spcPts val="0"/>
              </a:spcBef>
              <a:spcAft>
                <a:spcPts val="0"/>
              </a:spcAft>
              <a:buNone/>
            </a:pPr>
            <a:r>
              <a:rPr lang="en-US" sz="1800" dirty="0">
                <a:solidFill>
                  <a:srgbClr val="0E101A"/>
                </a:solidFill>
                <a:effectLst/>
                <a:latin typeface="Times New Roman" panose="02020603050405020304" pitchFamily="18" charset="0"/>
                <a:ea typeface="Times New Roman" panose="02020603050405020304" pitchFamily="18" charset="0"/>
              </a:rPr>
              <a:t> We have used the DHT 22 sensor, made of a capacitive humidity sensor and a thermistor. It consists of a chip that does analog to digital conversion to display the temperature and humidity with the help of a microcontroller. It is ideal for displaying 0-100% humidity readings with 2-5% accuracy and -40 to 80°C temperature readings with ±0.5°C accuracy.</a:t>
            </a:r>
            <a:endParaRPr lang="en-US" sz="1800" dirty="0">
              <a:effectLst/>
              <a:latin typeface="Times New Roman" panose="02020603050405020304" pitchFamily="18" charset="0"/>
              <a:ea typeface="Times New Roman" panose="02020603050405020304" pitchFamily="18" charset="0"/>
            </a:endParaRPr>
          </a:p>
          <a:p>
            <a:pPr marL="457200" indent="-457200">
              <a:buFont typeface="+mj-lt"/>
              <a:buAutoNum type="arabicPeriod"/>
            </a:pPr>
            <a:endParaRPr lang="en-US" dirty="0"/>
          </a:p>
        </p:txBody>
      </p:sp>
      <p:sp>
        <p:nvSpPr>
          <p:cNvPr id="6" name="Content Placeholder 5">
            <a:extLst>
              <a:ext uri="{FF2B5EF4-FFF2-40B4-BE49-F238E27FC236}">
                <a16:creationId xmlns:a16="http://schemas.microsoft.com/office/drawing/2014/main" id="{F0909332-EF36-20E9-A409-748F2E94C12D}"/>
              </a:ext>
            </a:extLst>
          </p:cNvPr>
          <p:cNvSpPr>
            <a:spLocks noGrp="1"/>
          </p:cNvSpPr>
          <p:nvPr>
            <p:ph sz="half" idx="2"/>
          </p:nvPr>
        </p:nvSpPr>
        <p:spPr/>
        <p:txBody>
          <a:bodyPr/>
          <a:lstStyle/>
          <a:p>
            <a:pPr marL="171450" marR="0" indent="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342900" marR="0" lvl="0" indent="-342900">
              <a:lnSpc>
                <a:spcPct val="106000"/>
              </a:lnSpc>
              <a:spcBef>
                <a:spcPts val="0"/>
              </a:spcBef>
              <a:spcAft>
                <a:spcPts val="800"/>
              </a:spcAft>
              <a:buFont typeface="Symbol" panose="05050102010706020507" pitchFamily="18" charset="2"/>
              <a:buChar char=""/>
            </a:pPr>
            <a:r>
              <a:rPr lang="de-DE" sz="1800" b="1" dirty="0">
                <a:effectLst/>
                <a:latin typeface="Times New Roman" panose="02020603050405020304" pitchFamily="18" charset="0"/>
                <a:ea typeface="Times New Roman" panose="02020603050405020304" pitchFamily="18" charset="0"/>
              </a:rPr>
              <a:t>OLED Display</a:t>
            </a:r>
            <a:endParaRPr lang="en-US" sz="1800" dirty="0">
              <a:effectLst/>
              <a:latin typeface="Times New Roman" panose="02020603050405020304" pitchFamily="18" charset="0"/>
              <a:ea typeface="Times New Roman" panose="02020603050405020304" pitchFamily="18" charset="0"/>
            </a:endParaRP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As the name indicates, it displays the measured data through I2C communication. It conducts electricity to organic materials which are sandwiched between the electrodes for light emission.</a:t>
            </a:r>
          </a:p>
          <a:p>
            <a:endParaRPr lang="en-US" dirty="0"/>
          </a:p>
        </p:txBody>
      </p:sp>
    </p:spTree>
    <p:extLst>
      <p:ext uri="{BB962C8B-B14F-4D97-AF65-F5344CB8AC3E}">
        <p14:creationId xmlns:p14="http://schemas.microsoft.com/office/powerpoint/2010/main" val="3183741879"/>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50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50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anim calcmode="lin" valueType="num">
                                      <p:cBhvr>
                                        <p:cTn id="14"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5"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50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anim calcmode="lin" valueType="num">
                                      <p:cBhvr>
                                        <p:cTn id="20"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50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anim calcmode="lin" valueType="num">
                                      <p:cBhvr>
                                        <p:cTn id="26"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7" dur="5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50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anim calcmode="lin" valueType="num">
                                      <p:cBhvr>
                                        <p:cTn id="32"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3" dur="5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F0909332-EF36-20E9-A409-748F2E94C12D}"/>
              </a:ext>
            </a:extLst>
          </p:cNvPr>
          <p:cNvSpPr>
            <a:spLocks noGrp="1"/>
          </p:cNvSpPr>
          <p:nvPr>
            <p:ph sz="half" idx="4294967295"/>
          </p:nvPr>
        </p:nvSpPr>
        <p:spPr>
          <a:xfrm>
            <a:off x="6719207" y="1495198"/>
            <a:ext cx="4718050" cy="3446462"/>
          </a:xfrm>
        </p:spPr>
        <p:txBody>
          <a:bodyPr>
            <a:normAutofit/>
          </a:bodyPr>
          <a:lstStyle/>
          <a:p>
            <a:pPr>
              <a:lnSpc>
                <a:spcPct val="106000"/>
              </a:lnSpc>
              <a:spcBef>
                <a:spcPts val="0"/>
              </a:spcBef>
              <a:spcAft>
                <a:spcPts val="800"/>
              </a:spcAft>
            </a:pPr>
            <a:r>
              <a:rPr lang="de-DE" sz="1800" b="1" dirty="0">
                <a:effectLst/>
                <a:latin typeface="Times New Roman" panose="02020603050405020304" pitchFamily="18" charset="0"/>
                <a:ea typeface="Times New Roman" panose="02020603050405020304" pitchFamily="18" charset="0"/>
              </a:rPr>
              <a:t>Voltage Regulator</a:t>
            </a:r>
            <a:endParaRPr lang="en-US" sz="1800" dirty="0">
              <a:effectLst/>
              <a:latin typeface="Times New Roman" panose="02020603050405020304" pitchFamily="18" charset="0"/>
              <a:ea typeface="Times New Roman" panose="02020603050405020304" pitchFamily="18" charset="0"/>
            </a:endParaRP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AMS1117-3.3 is a cost-efficient, low dropout (LDO) Voltage Regulator designed to provide a current of up to 1 ampere. The output voltage can vary from 1.5V to 5V. It also has a low dropout voltage of 1.3V when operating at maximum current. The maximum input voltage it can support is 15V. This device is used to obtain a steady voltage of 3.3V from the power source.</a:t>
            </a:r>
          </a:p>
          <a:p>
            <a:pPr marL="0" indent="0">
              <a:buNone/>
            </a:pPr>
            <a:endParaRPr lang="en-US" dirty="0"/>
          </a:p>
        </p:txBody>
      </p:sp>
      <p:sp>
        <p:nvSpPr>
          <p:cNvPr id="5" name="Content Placeholder 4">
            <a:extLst>
              <a:ext uri="{FF2B5EF4-FFF2-40B4-BE49-F238E27FC236}">
                <a16:creationId xmlns:a16="http://schemas.microsoft.com/office/drawing/2014/main" id="{AC567383-426F-545B-9B7A-C9F554B324BB}"/>
              </a:ext>
            </a:extLst>
          </p:cNvPr>
          <p:cNvSpPr>
            <a:spLocks noGrp="1"/>
          </p:cNvSpPr>
          <p:nvPr>
            <p:ph sz="half" idx="4294967295"/>
          </p:nvPr>
        </p:nvSpPr>
        <p:spPr>
          <a:xfrm>
            <a:off x="1117600" y="1495198"/>
            <a:ext cx="4718050" cy="3446462"/>
          </a:xfrm>
        </p:spPr>
        <p:txBody>
          <a:bodyPr>
            <a:normAutofit/>
          </a:bodyPr>
          <a:lstStyle/>
          <a:p>
            <a:pPr marL="342900" marR="0" lvl="0" indent="-342900">
              <a:lnSpc>
                <a:spcPct val="106000"/>
              </a:lnSpc>
              <a:spcBef>
                <a:spcPts val="0"/>
              </a:spcBef>
              <a:spcAft>
                <a:spcPts val="800"/>
              </a:spcAft>
              <a:buFont typeface="Symbol" panose="05050102010706020507" pitchFamily="18" charset="2"/>
              <a:buChar char=""/>
            </a:pPr>
            <a:r>
              <a:rPr lang="de-DE" sz="1800" b="1" dirty="0">
                <a:effectLst/>
                <a:latin typeface="Times New Roman" panose="02020603050405020304" pitchFamily="18" charset="0"/>
                <a:ea typeface="Times New Roman" panose="02020603050405020304" pitchFamily="18" charset="0"/>
              </a:rPr>
              <a:t>Battery Management </a:t>
            </a:r>
            <a:endParaRPr lang="en-US" sz="1800" dirty="0">
              <a:effectLst/>
              <a:latin typeface="Times New Roman" panose="02020603050405020304" pitchFamily="18" charset="0"/>
              <a:ea typeface="Times New Roman" panose="02020603050405020304" pitchFamily="18" charset="0"/>
            </a:endParaRPr>
          </a:p>
          <a:p>
            <a:pPr marL="0" marR="0" indent="0">
              <a:lnSpc>
                <a:spcPct val="115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We use MCP73831 IC to charge the battery. It is an advanced linear charge management controller which is compact and budget friendly as well. It adopts a constant current/constant voltage circuit to prevent overcharging.</a:t>
            </a:r>
          </a:p>
          <a:p>
            <a:pPr marL="0" indent="0">
              <a:buNone/>
            </a:pPr>
            <a:endParaRPr lang="en-US" sz="1800" dirty="0">
              <a:effectLst/>
              <a:latin typeface="Times New Roman" panose="02020603050405020304" pitchFamily="18" charset="0"/>
              <a:ea typeface="Times New Roman" panose="02020603050405020304" pitchFamily="18" charset="0"/>
            </a:endParaRPr>
          </a:p>
          <a:p>
            <a:pPr marL="457200" indent="-457200">
              <a:buFont typeface="+mj-lt"/>
              <a:buAutoNum type="arabicPeriod"/>
            </a:pPr>
            <a:endParaRPr lang="en-US" dirty="0"/>
          </a:p>
        </p:txBody>
      </p:sp>
    </p:spTree>
    <p:extLst>
      <p:ext uri="{BB962C8B-B14F-4D97-AF65-F5344CB8AC3E}">
        <p14:creationId xmlns:p14="http://schemas.microsoft.com/office/powerpoint/2010/main" val="3897454802"/>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anim calcmode="lin" valueType="num">
                                      <p:cBhvr>
                                        <p:cTn id="8"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anim calcmode="lin" valueType="num">
                                      <p:cBhvr>
                                        <p:cTn id="14"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5" dur="5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anim calcmode="lin" valueType="num">
                                      <p:cBhvr>
                                        <p:cTn id="20"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animEffect transition="in" filter="fade">
                                      <p:cBhvr>
                                        <p:cTn id="25" dur="500"/>
                                        <p:tgtEl>
                                          <p:spTgt spid="6">
                                            <p:txEl>
                                              <p:pRg st="1" end="1"/>
                                            </p:txEl>
                                          </p:spTgt>
                                        </p:tgtEl>
                                      </p:cBhvr>
                                    </p:animEffect>
                                    <p:anim calcmode="lin" valueType="num">
                                      <p:cBhvr>
                                        <p:cTn id="26"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7" dur="5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7B81477-5352-D55E-7DA1-57DF46DB6DBC}"/>
              </a:ext>
            </a:extLst>
          </p:cNvPr>
          <p:cNvSpPr txBox="1"/>
          <p:nvPr/>
        </p:nvSpPr>
        <p:spPr>
          <a:xfrm>
            <a:off x="1407885" y="1389274"/>
            <a:ext cx="5428343" cy="4261167"/>
          </a:xfrm>
          <a:prstGeom prst="rect">
            <a:avLst/>
          </a:prstGeom>
          <a:noFill/>
        </p:spPr>
        <p:txBody>
          <a:bodyPr wrap="square" rtlCol="0">
            <a:spAutoFit/>
          </a:bodyPr>
          <a:lstStyle/>
          <a:p>
            <a:r>
              <a:rPr lang="de-DE" sz="1800" b="1" dirty="0">
                <a:effectLst/>
                <a:latin typeface="Times New Roman" panose="02020603050405020304" pitchFamily="18" charset="0"/>
                <a:ea typeface="Times New Roman" panose="02020603050405020304" pitchFamily="18" charset="0"/>
              </a:rPr>
              <a:t>FTDI Module</a:t>
            </a:r>
            <a:endParaRPr lang="en-US" dirty="0"/>
          </a:p>
          <a:p>
            <a:pPr marL="0" indent="0">
              <a:buNone/>
            </a:pPr>
            <a:r>
              <a:rPr lang="en-US" sz="1800" dirty="0">
                <a:effectLst/>
                <a:latin typeface="Times New Roman" panose="02020603050405020304" pitchFamily="18" charset="0"/>
                <a:ea typeface="Times New Roman" panose="02020603050405020304" pitchFamily="18" charset="0"/>
              </a:rPr>
              <a:t>FTDI module uses an FTDI chip that converts the USB signal to a UART (Universal asynchronous receiver-transmitter) signal for our microcontroller to understand. It, therefore, aids in programming the ESP32-WROOM-32D chip using Arduino IDE.</a:t>
            </a:r>
          </a:p>
          <a:p>
            <a:pPr marL="0" marR="0">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The programming process is automatic. It uses two switches, BC547 transistors, and other components.</a:t>
            </a:r>
          </a:p>
          <a:p>
            <a:pPr marL="0" marR="0">
              <a:lnSpc>
                <a:spcPct val="115000"/>
              </a:lnSpc>
              <a:spcBef>
                <a:spcPts val="0"/>
              </a:spcBef>
              <a:spcAft>
                <a:spcPts val="0"/>
              </a:spcAft>
            </a:pPr>
            <a:r>
              <a:rPr lang="en-US" sz="1800" dirty="0">
                <a:effectLst/>
                <a:latin typeface="Times New Roman" panose="02020603050405020304" pitchFamily="18" charset="0"/>
                <a:ea typeface="Times New Roman" panose="02020603050405020304" pitchFamily="18" charset="0"/>
              </a:rPr>
              <a:t>The RTS signal is for resetting the ESP and the DTR signal is to put the chip in flashing mode.</a:t>
            </a:r>
          </a:p>
          <a:p>
            <a:pPr marL="0" marR="0">
              <a:lnSpc>
                <a:spcPct val="115000"/>
              </a:lnSpc>
              <a:spcBef>
                <a:spcPts val="0"/>
              </a:spcBef>
              <a:spcAft>
                <a:spcPts val="0"/>
              </a:spcAft>
            </a:pPr>
            <a:endParaRPr lang="en-US" dirty="0">
              <a:latin typeface="Times New Roman" panose="02020603050405020304" pitchFamily="18" charset="0"/>
              <a:ea typeface="Times New Roman" panose="02020603050405020304" pitchFamily="18" charset="0"/>
            </a:endParaRPr>
          </a:p>
          <a:p>
            <a:pPr marL="0" marR="0">
              <a:lnSpc>
                <a:spcPct val="115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nSpc>
                <a:spcPct val="115000"/>
              </a:lnSpc>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598087591"/>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74D8E7-AEA4-9DA6-4D70-526F27A7B04D}"/>
              </a:ext>
            </a:extLst>
          </p:cNvPr>
          <p:cNvPicPr>
            <a:picLocks noChangeAspect="1"/>
          </p:cNvPicPr>
          <p:nvPr/>
        </p:nvPicPr>
        <p:blipFill rotWithShape="1">
          <a:blip r:embed="rId3"/>
          <a:srcRect l="8870"/>
          <a:stretch/>
        </p:blipFill>
        <p:spPr bwMode="auto">
          <a:xfrm>
            <a:off x="0" y="1"/>
            <a:ext cx="12192000" cy="6857999"/>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49032BD7-9524-257A-61CD-0BA713E91668}"/>
              </a:ext>
            </a:extLst>
          </p:cNvPr>
          <p:cNvSpPr txBox="1"/>
          <p:nvPr/>
        </p:nvSpPr>
        <p:spPr>
          <a:xfrm>
            <a:off x="2425148" y="-39757"/>
            <a:ext cx="5910469" cy="646331"/>
          </a:xfrm>
          <a:prstGeom prst="rect">
            <a:avLst/>
          </a:prstGeom>
          <a:noFill/>
        </p:spPr>
        <p:txBody>
          <a:bodyPr wrap="square" rtlCol="0">
            <a:spAutoFit/>
          </a:bodyPr>
          <a:lstStyle/>
          <a:p>
            <a:r>
              <a:rPr lang="en-US" dirty="0"/>
              <a:t>	</a:t>
            </a:r>
            <a:r>
              <a:rPr lang="en-US" sz="3600" dirty="0"/>
              <a:t>SCHEMATIC DIAGRAM</a:t>
            </a:r>
          </a:p>
        </p:txBody>
      </p:sp>
      <p:sp>
        <p:nvSpPr>
          <p:cNvPr id="8" name="Rectangle 7">
            <a:extLst>
              <a:ext uri="{FF2B5EF4-FFF2-40B4-BE49-F238E27FC236}">
                <a16:creationId xmlns:a16="http://schemas.microsoft.com/office/drawing/2014/main" id="{7F433FC6-F259-D5D6-94A8-A35247FF97C6}"/>
              </a:ext>
            </a:extLst>
          </p:cNvPr>
          <p:cNvSpPr/>
          <p:nvPr/>
        </p:nvSpPr>
        <p:spPr>
          <a:xfrm>
            <a:off x="7991061" y="132522"/>
            <a:ext cx="4068417" cy="145509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SDA – Serial data pin for I2C interface</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SCL – Serial clock pin for I2C interface</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GND – Ground pin</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VCC – power supply for display</a:t>
            </a:r>
          </a:p>
          <a:p>
            <a:pPr algn="ctr"/>
            <a:endParaRPr lang="en-US" dirty="0">
              <a:solidFill>
                <a:schemeClr val="tx1"/>
              </a:solidFill>
            </a:endParaRPr>
          </a:p>
        </p:txBody>
      </p:sp>
      <p:cxnSp>
        <p:nvCxnSpPr>
          <p:cNvPr id="10" name="Straight Connector 9">
            <a:extLst>
              <a:ext uri="{FF2B5EF4-FFF2-40B4-BE49-F238E27FC236}">
                <a16:creationId xmlns:a16="http://schemas.microsoft.com/office/drawing/2014/main" id="{7F8F47F1-F570-1F3D-3844-8E120A5415A4}"/>
              </a:ext>
            </a:extLst>
          </p:cNvPr>
          <p:cNvCxnSpPr/>
          <p:nvPr/>
        </p:nvCxnSpPr>
        <p:spPr>
          <a:xfrm>
            <a:off x="10933043" y="1603513"/>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51958D81-7994-9AC9-C7B5-9BB433A9B070}"/>
              </a:ext>
            </a:extLst>
          </p:cNvPr>
          <p:cNvSpPr/>
          <p:nvPr/>
        </p:nvSpPr>
        <p:spPr>
          <a:xfrm>
            <a:off x="7673010" y="1603896"/>
            <a:ext cx="4386468" cy="126324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endParaRPr lang="en-US" sz="1800" dirty="0">
              <a:solidFill>
                <a:schemeClr val="tx1"/>
              </a:solidFill>
            </a:endParaRP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VDD – Power supply</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Data – Outputs temperature &amp; humidity by serial data</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GND – Ground pin</a:t>
            </a:r>
          </a:p>
          <a:p>
            <a:pPr marL="342900" indent="-342900" algn="ctr">
              <a:buFont typeface="+mj-lt"/>
              <a:buAutoNum type="arabicPeriod"/>
            </a:pPr>
            <a:endParaRPr lang="en-US" dirty="0">
              <a:solidFill>
                <a:schemeClr val="tx1"/>
              </a:solidFill>
            </a:endParaRPr>
          </a:p>
        </p:txBody>
      </p:sp>
      <p:sp>
        <p:nvSpPr>
          <p:cNvPr id="12" name="Rectangle 11">
            <a:extLst>
              <a:ext uri="{FF2B5EF4-FFF2-40B4-BE49-F238E27FC236}">
                <a16:creationId xmlns:a16="http://schemas.microsoft.com/office/drawing/2014/main" id="{335284F9-18DF-7E6F-FB8D-6A4D0A74989A}"/>
              </a:ext>
            </a:extLst>
          </p:cNvPr>
          <p:cNvSpPr/>
          <p:nvPr/>
        </p:nvSpPr>
        <p:spPr>
          <a:xfrm>
            <a:off x="7825409" y="2921023"/>
            <a:ext cx="3730487" cy="1471373"/>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sz="1600" dirty="0" err="1">
                <a:solidFill>
                  <a:schemeClr val="tx1"/>
                </a:solidFill>
                <a:latin typeface="Times New Roman" panose="02020603050405020304" pitchFamily="18" charset="0"/>
                <a:cs typeface="Times New Roman" panose="02020603050405020304" pitchFamily="18" charset="0"/>
              </a:rPr>
              <a:t>Vdd</a:t>
            </a:r>
            <a:r>
              <a:rPr lang="en-US" sz="1600" dirty="0">
                <a:solidFill>
                  <a:schemeClr val="tx1"/>
                </a:solidFill>
                <a:latin typeface="Times New Roman" panose="02020603050405020304" pitchFamily="18" charset="0"/>
                <a:cs typeface="Times New Roman" panose="02020603050405020304" pitchFamily="18" charset="0"/>
              </a:rPr>
              <a:t>- Battery management input supply</a:t>
            </a:r>
          </a:p>
          <a:p>
            <a:pPr marL="342900" indent="-342900">
              <a:buFont typeface="+mj-lt"/>
              <a:buAutoNum type="arabicPeriod"/>
            </a:pPr>
            <a:r>
              <a:rPr lang="en-US" sz="1600" dirty="0" err="1">
                <a:solidFill>
                  <a:schemeClr val="tx1"/>
                </a:solidFill>
                <a:latin typeface="Times New Roman" panose="02020603050405020304" pitchFamily="18" charset="0"/>
                <a:cs typeface="Times New Roman" panose="02020603050405020304" pitchFamily="18" charset="0"/>
              </a:rPr>
              <a:t>Vbat</a:t>
            </a:r>
            <a:r>
              <a:rPr lang="en-US" sz="1600" dirty="0">
                <a:solidFill>
                  <a:schemeClr val="tx1"/>
                </a:solidFill>
                <a:latin typeface="Times New Roman" panose="02020603050405020304" pitchFamily="18" charset="0"/>
                <a:cs typeface="Times New Roman" panose="02020603050405020304" pitchFamily="18" charset="0"/>
              </a:rPr>
              <a:t>- Battery charge control output</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STAT- Charge status output</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PROG- Current regulation set &amp; charge control enable</a:t>
            </a:r>
          </a:p>
        </p:txBody>
      </p:sp>
      <p:sp>
        <p:nvSpPr>
          <p:cNvPr id="13" name="Rectangle 12">
            <a:extLst>
              <a:ext uri="{FF2B5EF4-FFF2-40B4-BE49-F238E27FC236}">
                <a16:creationId xmlns:a16="http://schemas.microsoft.com/office/drawing/2014/main" id="{D4A12A5B-BE7D-EFDD-427A-4B877BACBAE1}"/>
              </a:ext>
            </a:extLst>
          </p:cNvPr>
          <p:cNvSpPr/>
          <p:nvPr/>
        </p:nvSpPr>
        <p:spPr>
          <a:xfrm>
            <a:off x="1126435" y="3789044"/>
            <a:ext cx="4253947" cy="897835"/>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ADJ/GND- Ground pin</a:t>
            </a:r>
          </a:p>
          <a:p>
            <a:pPr marL="342900" indent="-342900">
              <a:buFont typeface="+mj-lt"/>
              <a:buAutoNum type="arabicPeriod"/>
            </a:pPr>
            <a:r>
              <a:rPr lang="en-US" sz="1600" dirty="0" err="1">
                <a:solidFill>
                  <a:schemeClr val="tx1"/>
                </a:solidFill>
                <a:latin typeface="Times New Roman" panose="02020603050405020304" pitchFamily="18" charset="0"/>
                <a:cs typeface="Times New Roman" panose="02020603050405020304" pitchFamily="18" charset="0"/>
              </a:rPr>
              <a:t>Vout</a:t>
            </a:r>
            <a:r>
              <a:rPr lang="en-US" sz="1600" dirty="0">
                <a:solidFill>
                  <a:schemeClr val="tx1"/>
                </a:solidFill>
                <a:latin typeface="Times New Roman" panose="02020603050405020304" pitchFamily="18" charset="0"/>
                <a:cs typeface="Times New Roman" panose="02020603050405020304" pitchFamily="18" charset="0"/>
              </a:rPr>
              <a:t>- Regulated output voltage</a:t>
            </a:r>
          </a:p>
          <a:p>
            <a:pPr marL="342900" indent="-342900">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Input- Input voltage that has to be regulated</a:t>
            </a:r>
          </a:p>
        </p:txBody>
      </p:sp>
      <p:cxnSp>
        <p:nvCxnSpPr>
          <p:cNvPr id="16" name="Connector: Curved 15">
            <a:extLst>
              <a:ext uri="{FF2B5EF4-FFF2-40B4-BE49-F238E27FC236}">
                <a16:creationId xmlns:a16="http://schemas.microsoft.com/office/drawing/2014/main" id="{2923473C-98C2-13B0-7487-8C813FD7DC00}"/>
              </a:ext>
            </a:extLst>
          </p:cNvPr>
          <p:cNvCxnSpPr>
            <a:cxnSpLocks/>
          </p:cNvCxnSpPr>
          <p:nvPr/>
        </p:nvCxnSpPr>
        <p:spPr>
          <a:xfrm rot="10800000" flipV="1">
            <a:off x="7262194" y="715616"/>
            <a:ext cx="708989" cy="516835"/>
          </a:xfrm>
          <a:prstGeom prst="curvedConnector3">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1" name="Connector: Curved 20">
            <a:extLst>
              <a:ext uri="{FF2B5EF4-FFF2-40B4-BE49-F238E27FC236}">
                <a16:creationId xmlns:a16="http://schemas.microsoft.com/office/drawing/2014/main" id="{F79FCCCF-B5BD-6DC3-34BF-37C1C9DF8019}"/>
              </a:ext>
            </a:extLst>
          </p:cNvPr>
          <p:cNvCxnSpPr>
            <a:cxnSpLocks/>
          </p:cNvCxnSpPr>
          <p:nvPr/>
        </p:nvCxnSpPr>
        <p:spPr>
          <a:xfrm rot="5400000">
            <a:off x="7365385" y="1909089"/>
            <a:ext cx="514204" cy="405846"/>
          </a:xfrm>
          <a:prstGeom prst="curvedConnector3">
            <a:avLst/>
          </a:prstGeom>
          <a:ln>
            <a:solidFill>
              <a:srgbClr val="D04646"/>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5A7382B1-8D5D-ADD7-47D8-BA4B606039E4}"/>
              </a:ext>
            </a:extLst>
          </p:cNvPr>
          <p:cNvCxnSpPr>
            <a:cxnSpLocks/>
          </p:cNvCxnSpPr>
          <p:nvPr/>
        </p:nvCxnSpPr>
        <p:spPr>
          <a:xfrm rot="5400000">
            <a:off x="7816113" y="4547467"/>
            <a:ext cx="431398" cy="121257"/>
          </a:xfrm>
          <a:prstGeom prst="curvedConnector3">
            <a:avLst>
              <a:gd name="adj1" fmla="val 50000"/>
            </a:avLst>
          </a:prstGeom>
          <a:ln>
            <a:solidFill>
              <a:srgbClr val="D04646"/>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F4599E83-B061-A0E7-F7A5-E10A842568AF}"/>
              </a:ext>
            </a:extLst>
          </p:cNvPr>
          <p:cNvCxnSpPr>
            <a:cxnSpLocks/>
          </p:cNvCxnSpPr>
          <p:nvPr/>
        </p:nvCxnSpPr>
        <p:spPr>
          <a:xfrm rot="5400000">
            <a:off x="1974577" y="4797168"/>
            <a:ext cx="410817" cy="225282"/>
          </a:xfrm>
          <a:prstGeom prst="curvedConnector3">
            <a:avLst/>
          </a:prstGeom>
          <a:ln>
            <a:solidFill>
              <a:srgbClr val="D04646"/>
            </a:solidFill>
            <a:tailEnd type="triangle"/>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7B495E36-F0AF-6986-5258-BD1D2574AC71}"/>
              </a:ext>
            </a:extLst>
          </p:cNvPr>
          <p:cNvSpPr/>
          <p:nvPr/>
        </p:nvSpPr>
        <p:spPr>
          <a:xfrm>
            <a:off x="752532" y="132522"/>
            <a:ext cx="2970382" cy="13263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GND- Ground pin</a:t>
            </a:r>
          </a:p>
          <a:p>
            <a:pPr marL="342900" indent="-342900" algn="ctr">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RX- </a:t>
            </a:r>
            <a:r>
              <a:rPr lang="de-DE"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Input data reception</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ctr">
              <a:buFont typeface="+mj-lt"/>
              <a:buAutoNum type="arabicPeriod"/>
            </a:pPr>
            <a:r>
              <a:rPr lang="en-US" sz="1600" dirty="0">
                <a:solidFill>
                  <a:schemeClr val="tx1"/>
                </a:solidFill>
                <a:latin typeface="Times New Roman" panose="02020603050405020304" pitchFamily="18" charset="0"/>
                <a:cs typeface="Times New Roman" panose="02020603050405020304" pitchFamily="18" charset="0"/>
              </a:rPr>
              <a:t>TX- </a:t>
            </a:r>
            <a:r>
              <a:rPr lang="de-DE"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Output data transmission</a:t>
            </a:r>
            <a:endParaRPr lang="en-US" sz="1600" dirty="0">
              <a:solidFill>
                <a:schemeClr val="tx1"/>
              </a:solidFill>
              <a:latin typeface="Times New Roman" panose="02020603050405020304" pitchFamily="18" charset="0"/>
              <a:cs typeface="Times New Roman" panose="02020603050405020304" pitchFamily="18" charset="0"/>
            </a:endParaRPr>
          </a:p>
          <a:p>
            <a:pPr marL="342900" indent="-342900" algn="ctr">
              <a:buFont typeface="+mj-lt"/>
              <a:buAutoNum type="arabicPeriod"/>
            </a:pPr>
            <a:r>
              <a:rPr lang="en-US" sz="1600" dirty="0" err="1">
                <a:solidFill>
                  <a:schemeClr val="tx1"/>
                </a:solidFill>
                <a:latin typeface="Times New Roman" panose="02020603050405020304" pitchFamily="18" charset="0"/>
                <a:cs typeface="Times New Roman" panose="02020603050405020304" pitchFamily="18" charset="0"/>
              </a:rPr>
              <a:t>Vcc</a:t>
            </a:r>
            <a:r>
              <a:rPr lang="en-US" sz="1600" dirty="0">
                <a:solidFill>
                  <a:schemeClr val="tx1"/>
                </a:solidFill>
                <a:latin typeface="Times New Roman" panose="02020603050405020304" pitchFamily="18" charset="0"/>
                <a:cs typeface="Times New Roman" panose="02020603050405020304" pitchFamily="18" charset="0"/>
              </a:rPr>
              <a:t>- </a:t>
            </a:r>
            <a:r>
              <a:rPr lang="de-DE"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Input data reception</a:t>
            </a:r>
            <a:endParaRPr lang="en-US" sz="1600" dirty="0">
              <a:solidFill>
                <a:schemeClr val="tx1"/>
              </a:solidFill>
              <a:latin typeface="Times New Roman" panose="02020603050405020304" pitchFamily="18" charset="0"/>
              <a:cs typeface="Times New Roman" panose="02020603050405020304" pitchFamily="18" charset="0"/>
            </a:endParaRPr>
          </a:p>
        </p:txBody>
      </p:sp>
      <p:cxnSp>
        <p:nvCxnSpPr>
          <p:cNvPr id="39" name="Connector: Curved 38">
            <a:extLst>
              <a:ext uri="{FF2B5EF4-FFF2-40B4-BE49-F238E27FC236}">
                <a16:creationId xmlns:a16="http://schemas.microsoft.com/office/drawing/2014/main" id="{C86A128C-78A9-4408-7F78-05A78CCD1D21}"/>
              </a:ext>
            </a:extLst>
          </p:cNvPr>
          <p:cNvCxnSpPr>
            <a:cxnSpLocks/>
          </p:cNvCxnSpPr>
          <p:nvPr/>
        </p:nvCxnSpPr>
        <p:spPr>
          <a:xfrm rot="10800000" flipV="1">
            <a:off x="420916" y="715618"/>
            <a:ext cx="331617" cy="329410"/>
          </a:xfrm>
          <a:prstGeom prst="curvedConnector3">
            <a:avLst>
              <a:gd name="adj1" fmla="val 50000"/>
            </a:avLst>
          </a:prstGeom>
          <a:ln>
            <a:solidFill>
              <a:srgbClr val="D0464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37813"/>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4"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500"/>
                                  </p:stCondLst>
                                  <p:childTnLst>
                                    <p:set>
                                      <p:cBhvr>
                                        <p:cTn id="6" dur="1" fill="hold">
                                          <p:stCondLst>
                                            <p:cond delay="0"/>
                                          </p:stCondLst>
                                        </p:cTn>
                                        <p:tgtEl>
                                          <p:spTgt spid="37"/>
                                        </p:tgtEl>
                                        <p:attrNameLst>
                                          <p:attrName>style.visibility</p:attrName>
                                        </p:attrNameLst>
                                      </p:cBhvr>
                                      <p:to>
                                        <p:strVal val="visible"/>
                                      </p:to>
                                    </p:set>
                                    <p:animEffect transition="in" filter="wheel(1)">
                                      <p:cBhvr>
                                        <p:cTn id="7" dur="500"/>
                                        <p:tgtEl>
                                          <p:spTgt spid="37"/>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down)">
                                      <p:cBhvr>
                                        <p:cTn id="11" dur="500"/>
                                        <p:tgtEl>
                                          <p:spTgt spid="13"/>
                                        </p:tgtEl>
                                      </p:cBhvr>
                                    </p:animEffect>
                                  </p:childTnLst>
                                </p:cTn>
                              </p:par>
                            </p:childTnLst>
                          </p:cTn>
                        </p:par>
                        <p:par>
                          <p:cTn id="12" fill="hold">
                            <p:stCondLst>
                              <p:cond delay="1500"/>
                            </p:stCondLst>
                            <p:childTnLst>
                              <p:par>
                                <p:cTn id="13" presetID="2" presetClass="entr" presetSubtype="2" fill="hold" grpId="0" nodeType="afterEffect">
                                  <p:stCondLst>
                                    <p:cond delay="5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2500"/>
                            </p:stCondLst>
                            <p:childTnLst>
                              <p:par>
                                <p:cTn id="18" presetID="2" presetClass="entr" presetSubtype="2" fill="hold" grpId="0" nodeType="afterEffect">
                                  <p:stCondLst>
                                    <p:cond delay="50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1+#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par>
                          <p:cTn id="22" fill="hold">
                            <p:stCondLst>
                              <p:cond delay="3500"/>
                            </p:stCondLst>
                            <p:childTnLst>
                              <p:par>
                                <p:cTn id="23" presetID="2" presetClass="entr" presetSubtype="2" fill="hold" grpId="0" nodeType="afterEffect">
                                  <p:stCondLst>
                                    <p:cond delay="5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1+#ppt_w/2"/>
                                          </p:val>
                                        </p:tav>
                                        <p:tav tm="100000">
                                          <p:val>
                                            <p:strVal val="#ppt_x"/>
                                          </p:val>
                                        </p:tav>
                                      </p:tavLst>
                                    </p:anim>
                                    <p:anim calcmode="lin" valueType="num">
                                      <p:cBhvr additive="base">
                                        <p:cTn id="26"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3" grpId="0" animBg="1"/>
      <p:bldP spid="3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156BBE-4000-806E-62B5-C0D2F095E24B}"/>
              </a:ext>
            </a:extLst>
          </p:cNvPr>
          <p:cNvSpPr>
            <a:spLocks noGrp="1"/>
          </p:cNvSpPr>
          <p:nvPr>
            <p:ph type="title"/>
          </p:nvPr>
        </p:nvSpPr>
        <p:spPr/>
        <p:txBody>
          <a:bodyPr/>
          <a:lstStyle/>
          <a:p>
            <a:r>
              <a:rPr lang="en-US" dirty="0"/>
              <a:t>METHODOLOGY</a:t>
            </a:r>
          </a:p>
        </p:txBody>
      </p:sp>
      <p:sp>
        <p:nvSpPr>
          <p:cNvPr id="4" name="Content Placeholder 3">
            <a:extLst>
              <a:ext uri="{FF2B5EF4-FFF2-40B4-BE49-F238E27FC236}">
                <a16:creationId xmlns:a16="http://schemas.microsoft.com/office/drawing/2014/main" id="{A56F4A6C-7415-9DA7-9FBB-601E39078187}"/>
              </a:ext>
            </a:extLst>
          </p:cNvPr>
          <p:cNvSpPr>
            <a:spLocks noGrp="1"/>
          </p:cNvSpPr>
          <p:nvPr>
            <p:ph idx="1"/>
          </p:nvPr>
        </p:nvSpPr>
        <p:spPr>
          <a:xfrm>
            <a:off x="1160584" y="2699238"/>
            <a:ext cx="9838593" cy="3270740"/>
          </a:xfrm>
        </p:spPr>
        <p:txBody>
          <a:bodyPr>
            <a:normAutofit fontScale="92500" lnSpcReduction="10000"/>
          </a:bodyPr>
          <a:lstStyle/>
          <a:p>
            <a:r>
              <a:rPr lang="en-US" dirty="0"/>
              <a:t>The following processes were performed after designing the schematic and board view to successfully manufacture our PCB.</a:t>
            </a:r>
          </a:p>
          <a:p>
            <a:pPr marL="457200" indent="-457200">
              <a:buFont typeface="+mj-lt"/>
              <a:buAutoNum type="arabicPeriod"/>
            </a:pPr>
            <a:r>
              <a:rPr lang="en-US" dirty="0"/>
              <a:t>Printing – On a laminated plastic A4 sheet, we printed the top and bottom layers mirrored on each other.</a:t>
            </a:r>
          </a:p>
          <a:p>
            <a:pPr marL="457200" indent="-457200">
              <a:buFont typeface="+mj-lt"/>
              <a:buAutoNum type="arabicPeriod"/>
            </a:pPr>
            <a:r>
              <a:rPr lang="en-US" dirty="0"/>
              <a:t>Cutting – The copper-plated board was cut according to the necessary dimensions.</a:t>
            </a:r>
          </a:p>
          <a:p>
            <a:pPr marL="457200" indent="-457200">
              <a:buFont typeface="+mj-lt"/>
              <a:buAutoNum type="arabicPeriod"/>
            </a:pPr>
            <a:r>
              <a:rPr lang="en-US" dirty="0"/>
              <a:t>PCB Masking – This board was then placed under UV light for 2 minutes and 30 seconds.</a:t>
            </a:r>
          </a:p>
          <a:p>
            <a:pPr marL="457200" indent="-457200">
              <a:buFont typeface="+mj-lt"/>
              <a:buAutoNum type="arabicPeriod"/>
            </a:pPr>
            <a:r>
              <a:rPr lang="en-US" dirty="0"/>
              <a:t>Developing – It was then dipped in a solution of sodium hydroxide.</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pPr marL="0" indent="0">
              <a:buNone/>
            </a:pPr>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3843735553"/>
      </p:ext>
    </p:extLst>
  </p:cSld>
  <p:clrMapOvr>
    <a:masterClrMapping/>
  </p:clrMapOvr>
  <mc:AlternateContent xmlns:mc="http://schemas.openxmlformats.org/markup-compatibility/2006" xmlns:p14="http://schemas.microsoft.com/office/powerpoint/2010/main">
    <mc:Choice Requires="p14">
      <p:transition spd="slow" p14:dur="2000">
        <p:wipe dir="r"/>
        <p:sndAc>
          <p:stSnd>
            <p:snd r:embed="rId2" name="arrow.wav"/>
          </p:stSnd>
        </p:sndAc>
      </p:transition>
    </mc:Choice>
    <mc:Fallback xmlns="">
      <p:transition spd="slow">
        <p:wipe dir="r"/>
        <p:sndAc>
          <p:stSnd>
            <p:snd r:embed="rId3"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circle(in)">
                                      <p:cBhvr>
                                        <p:cTn id="7" dur="500"/>
                                        <p:tgtEl>
                                          <p:spTgt spid="4">
                                            <p:txEl>
                                              <p:pRg st="0" end="0"/>
                                            </p:txEl>
                                          </p:spTgt>
                                        </p:tgtEl>
                                      </p:cBhvr>
                                    </p:animEffect>
                                  </p:childTnLst>
                                </p:cTn>
                              </p:par>
                            </p:childTnLst>
                          </p:cTn>
                        </p:par>
                        <p:par>
                          <p:cTn id="8" fill="hold">
                            <p:stCondLst>
                              <p:cond delay="1000"/>
                            </p:stCondLst>
                            <p:childTnLst>
                              <p:par>
                                <p:cTn id="9" presetID="6" presetClass="entr" presetSubtype="16" fill="hold" grpId="0" nodeType="afterEffect">
                                  <p:stCondLst>
                                    <p:cond delay="50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circle(in)">
                                      <p:cBhvr>
                                        <p:cTn id="11" dur="500"/>
                                        <p:tgtEl>
                                          <p:spTgt spid="4">
                                            <p:txEl>
                                              <p:pRg st="1" end="1"/>
                                            </p:txEl>
                                          </p:spTgt>
                                        </p:tgtEl>
                                      </p:cBhvr>
                                    </p:animEffect>
                                  </p:childTnLst>
                                </p:cTn>
                              </p:par>
                            </p:childTnLst>
                          </p:cTn>
                        </p:par>
                        <p:par>
                          <p:cTn id="12" fill="hold">
                            <p:stCondLst>
                              <p:cond delay="2000"/>
                            </p:stCondLst>
                            <p:childTnLst>
                              <p:par>
                                <p:cTn id="13" presetID="6" presetClass="entr" presetSubtype="16" fill="hold" grpId="0" nodeType="afterEffect">
                                  <p:stCondLst>
                                    <p:cond delay="50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circle(in)">
                                      <p:cBhvr>
                                        <p:cTn id="15" dur="500"/>
                                        <p:tgtEl>
                                          <p:spTgt spid="4">
                                            <p:txEl>
                                              <p:pRg st="2" end="2"/>
                                            </p:txEl>
                                          </p:spTgt>
                                        </p:tgtEl>
                                      </p:cBhvr>
                                    </p:animEffect>
                                  </p:childTnLst>
                                </p:cTn>
                              </p:par>
                            </p:childTnLst>
                          </p:cTn>
                        </p:par>
                        <p:par>
                          <p:cTn id="16" fill="hold">
                            <p:stCondLst>
                              <p:cond delay="3000"/>
                            </p:stCondLst>
                            <p:childTnLst>
                              <p:par>
                                <p:cTn id="17" presetID="6" presetClass="entr" presetSubtype="16" fill="hold" grpId="0" nodeType="afterEffect">
                                  <p:stCondLst>
                                    <p:cond delay="50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circle(in)">
                                      <p:cBhvr>
                                        <p:cTn id="19" dur="500"/>
                                        <p:tgtEl>
                                          <p:spTgt spid="4">
                                            <p:txEl>
                                              <p:pRg st="3" end="3"/>
                                            </p:txEl>
                                          </p:spTgt>
                                        </p:tgtEl>
                                      </p:cBhvr>
                                    </p:animEffect>
                                  </p:childTnLst>
                                </p:cTn>
                              </p:par>
                            </p:childTnLst>
                          </p:cTn>
                        </p:par>
                        <p:par>
                          <p:cTn id="20" fill="hold">
                            <p:stCondLst>
                              <p:cond delay="4000"/>
                            </p:stCondLst>
                            <p:childTnLst>
                              <p:par>
                                <p:cTn id="21" presetID="6" presetClass="entr" presetSubtype="16" fill="hold" grpId="0" nodeType="afterEffect">
                                  <p:stCondLst>
                                    <p:cond delay="50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circle(in)">
                                      <p:cBhvr>
                                        <p:cTn id="23"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docProps/app.xml><?xml version="1.0" encoding="utf-8"?>
<Properties xmlns="http://schemas.openxmlformats.org/officeDocument/2006/extended-properties" xmlns:vt="http://schemas.openxmlformats.org/officeDocument/2006/docPropsVTypes">
  <Template>Organic</Template>
  <TotalTime>581</TotalTime>
  <Words>845</Words>
  <Application>Microsoft Office PowerPoint</Application>
  <PresentationFormat>Widescreen</PresentationFormat>
  <Paragraphs>84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Garamond</vt:lpstr>
      <vt:lpstr>Symbol</vt:lpstr>
      <vt:lpstr>Times New Roman</vt:lpstr>
      <vt:lpstr>Organic</vt:lpstr>
      <vt:lpstr>SENSOR STATION</vt:lpstr>
      <vt:lpstr>INTRODUCTION</vt:lpstr>
      <vt:lpstr>Applications</vt:lpstr>
      <vt:lpstr>PowerPoint Presentation</vt:lpstr>
      <vt:lpstr>MAIN COMPONENTS</vt:lpstr>
      <vt:lpstr>PowerPoint Presentation</vt:lpstr>
      <vt:lpstr>PowerPoint Presentation</vt:lpstr>
      <vt:lpstr>PowerPoint Presentation</vt:lpstr>
      <vt:lpstr>METHODOLOGY</vt:lpstr>
      <vt:lpstr>METHODOLOGY</vt:lpstr>
      <vt:lpstr>CONCLUSION</vt:lpstr>
      <vt:lpstr>FUTURE PROSPECTS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SENSOR STATION</dc:title>
  <dc:creator>Shreenithi Madhavan</dc:creator>
  <cp:lastModifiedBy>Shreenithi Madhavan</cp:lastModifiedBy>
  <cp:revision>10</cp:revision>
  <dcterms:created xsi:type="dcterms:W3CDTF">2023-01-14T17:39:23Z</dcterms:created>
  <dcterms:modified xsi:type="dcterms:W3CDTF">2023-01-15T20:34:24Z</dcterms:modified>
</cp:coreProperties>
</file>

<file path=docProps/thumbnail.jpeg>
</file>